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9"/>
  </p:notesMasterIdLst>
  <p:handoutMasterIdLst>
    <p:handoutMasterId r:id="rId10"/>
  </p:handoutMasterIdLst>
  <p:sldIdLst>
    <p:sldId id="256" r:id="rId3"/>
    <p:sldId id="3043" r:id="rId4"/>
    <p:sldId id="3041" r:id="rId5"/>
    <p:sldId id="3045" r:id="rId6"/>
    <p:sldId id="3046" r:id="rId7"/>
    <p:sldId id="3044" r:id="rId8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FF00"/>
    <a:srgbClr val="FF9933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52" autoAdjust="0"/>
    <p:restoredTop sz="93792" autoAdjust="0"/>
  </p:normalViewPr>
  <p:slideViewPr>
    <p:cSldViewPr>
      <p:cViewPr varScale="1">
        <p:scale>
          <a:sx n="62" d="100"/>
          <a:sy n="62" d="100"/>
        </p:scale>
        <p:origin x="1416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157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3169369" cy="479733"/>
          </a:xfrm>
          <a:prstGeom prst="rect">
            <a:avLst/>
          </a:prstGeom>
        </p:spPr>
        <p:txBody>
          <a:bodyPr vert="horz" lIns="94711" tIns="47355" rIns="94711" bIns="4735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4179" y="1"/>
            <a:ext cx="3169369" cy="479733"/>
          </a:xfrm>
          <a:prstGeom prst="rect">
            <a:avLst/>
          </a:prstGeom>
        </p:spPr>
        <p:txBody>
          <a:bodyPr vert="horz" lIns="94711" tIns="47355" rIns="94711" bIns="47355" rtlCol="0"/>
          <a:lstStyle>
            <a:lvl1pPr algn="r">
              <a:defRPr sz="1200"/>
            </a:lvl1pPr>
          </a:lstStyle>
          <a:p>
            <a:fld id="{6445809D-CB4C-42A9-BEC7-79B3A2A1F62A}" type="datetimeFigureOut">
              <a:rPr lang="en-US" smtClean="0"/>
              <a:t>1/13/2021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9119831"/>
            <a:ext cx="3169369" cy="479733"/>
          </a:xfrm>
          <a:prstGeom prst="rect">
            <a:avLst/>
          </a:prstGeom>
        </p:spPr>
        <p:txBody>
          <a:bodyPr vert="horz" lIns="94711" tIns="47355" rIns="94711" bIns="4735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4179" y="9119831"/>
            <a:ext cx="3169369" cy="479733"/>
          </a:xfrm>
          <a:prstGeom prst="rect">
            <a:avLst/>
          </a:prstGeom>
        </p:spPr>
        <p:txBody>
          <a:bodyPr vert="horz" lIns="94711" tIns="47355" rIns="94711" bIns="47355" rtlCol="0" anchor="b"/>
          <a:lstStyle>
            <a:lvl1pPr algn="r">
              <a:defRPr sz="1200"/>
            </a:lvl1pPr>
          </a:lstStyle>
          <a:p>
            <a:fld id="{4FDE6DF0-DF4B-4C6F-93E9-A7675ADF8A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9950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69921" cy="480061"/>
          </a:xfrm>
          <a:prstGeom prst="rect">
            <a:avLst/>
          </a:prstGeom>
        </p:spPr>
        <p:txBody>
          <a:bodyPr vert="horz" lIns="96624" tIns="48313" rIns="96624" bIns="4831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8" y="1"/>
            <a:ext cx="3169921" cy="480061"/>
          </a:xfrm>
          <a:prstGeom prst="rect">
            <a:avLst/>
          </a:prstGeom>
        </p:spPr>
        <p:txBody>
          <a:bodyPr vert="horz" lIns="96624" tIns="48313" rIns="96624" bIns="48313" rtlCol="0"/>
          <a:lstStyle>
            <a:lvl1pPr algn="r">
              <a:defRPr sz="1200"/>
            </a:lvl1pPr>
          </a:lstStyle>
          <a:p>
            <a:fld id="{683E3407-8D41-445C-A4F8-6F695ADA5C2B}" type="datetimeFigureOut">
              <a:rPr lang="en-US" smtClean="0"/>
              <a:t>1/13/2021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24" tIns="48313" rIns="96624" bIns="4831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2"/>
            <a:ext cx="5852160" cy="4320541"/>
          </a:xfrm>
          <a:prstGeom prst="rect">
            <a:avLst/>
          </a:prstGeom>
        </p:spPr>
        <p:txBody>
          <a:bodyPr vert="horz" lIns="96624" tIns="48313" rIns="96624" bIns="4831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119473"/>
            <a:ext cx="3169921" cy="480061"/>
          </a:xfrm>
          <a:prstGeom prst="rect">
            <a:avLst/>
          </a:prstGeom>
        </p:spPr>
        <p:txBody>
          <a:bodyPr vert="horz" lIns="96624" tIns="48313" rIns="96624" bIns="4831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8" y="9119473"/>
            <a:ext cx="3169921" cy="480061"/>
          </a:xfrm>
          <a:prstGeom prst="rect">
            <a:avLst/>
          </a:prstGeom>
        </p:spPr>
        <p:txBody>
          <a:bodyPr vert="horz" lIns="96624" tIns="48313" rIns="96624" bIns="48313" rtlCol="0" anchor="b"/>
          <a:lstStyle>
            <a:lvl1pPr algn="r">
              <a:defRPr sz="1200"/>
            </a:lvl1pPr>
          </a:lstStyle>
          <a:p>
            <a:fld id="{BEAC0E33-247E-4031-838A-17C9E6B827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6738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C0E33-247E-4031-838A-17C9E6B8270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579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3"/>
            <a:ext cx="9144000" cy="684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1219200" y="1690688"/>
            <a:ext cx="2438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dirty="0">
                <a:cs typeface="+mn-cs"/>
              </a:rPr>
              <a:t>A presentation 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19200" y="1752600"/>
            <a:ext cx="7239000" cy="1470025"/>
          </a:xfrm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181600" y="3276600"/>
            <a:ext cx="3276600" cy="457200"/>
          </a:xfrm>
        </p:spPr>
        <p:txBody>
          <a:bodyPr/>
          <a:lstStyle>
            <a:lvl1pPr marL="0" indent="0" algn="r">
              <a:buFontTx/>
              <a:buNone/>
              <a:defRPr sz="13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74672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73EA8B-E119-43AE-A892-B5231BE2571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629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1910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1910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8403BB-F690-4E44-835B-1EF0B09A4A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286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6C2D20-5C9F-448B-9BEF-C4638613839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610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1EFA6A-C650-4D0C-AC78-2DDA52373B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822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4BACDB-C580-4FDA-9ACD-EC8284656A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658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715F14-C53D-4EC1-BED8-D80B3F0D0B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328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36737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3"/>
            <a:ext cx="9144000" cy="684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7700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cs typeface="+mn-cs"/>
              </a:defRPr>
            </a:lvl1pPr>
          </a:lstStyle>
          <a:p>
            <a:pPr>
              <a:defRPr/>
            </a:pPr>
            <a:fld id="{09B0C465-ACC0-4D97-9CEA-01EB29CF19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914"/>
          <a:stretch>
            <a:fillRect/>
          </a:stretch>
        </p:blipFill>
        <p:spPr bwMode="auto">
          <a:xfrm>
            <a:off x="-22225" y="0"/>
            <a:ext cx="91662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62400" y="3657600"/>
            <a:ext cx="4724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1600200"/>
            <a:ext cx="8686800" cy="2209800"/>
          </a:xfrm>
          <a:solidFill>
            <a:schemeClr val="bg1"/>
          </a:solidFill>
        </p:spPr>
        <p:txBody>
          <a:bodyPr/>
          <a:lstStyle/>
          <a:p>
            <a:pPr algn="ctr" eaLnBrk="1" hangingPunct="1"/>
            <a:r>
              <a:rPr lang="en-US" sz="5400" i="1" dirty="0"/>
              <a:t>Certified Credit Union Financial Counselors</a:t>
            </a:r>
            <a:br>
              <a:rPr lang="en-US" sz="5400" i="1" dirty="0"/>
            </a:br>
            <a:r>
              <a:rPr lang="en-US" sz="5400" i="1" dirty="0"/>
              <a:t>2020 Graduates</a:t>
            </a: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180137" y="5692914"/>
            <a:ext cx="2435282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000" dirty="0"/>
              <a:t>Updated</a:t>
            </a:r>
          </a:p>
          <a:p>
            <a:r>
              <a:rPr lang="en-US" sz="2000" dirty="0"/>
              <a:t>December 30, 2020</a:t>
            </a:r>
          </a:p>
          <a:p>
            <a:endParaRPr lang="en-US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E8D4E-2319-4742-AB7C-517725D25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278" y="0"/>
            <a:ext cx="8681922" cy="457200"/>
          </a:xfrm>
        </p:spPr>
        <p:txBody>
          <a:bodyPr/>
          <a:lstStyle/>
          <a:p>
            <a:pPr algn="r"/>
            <a:r>
              <a:rPr lang="en-US" sz="1200" dirty="0" err="1"/>
              <a:t>FiCEP</a:t>
            </a:r>
            <a:r>
              <a:rPr lang="en-US" sz="1200" dirty="0"/>
              <a:t> Graduates 2020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166BD1C-4B11-4294-B29B-F7693143AF1B}"/>
              </a:ext>
            </a:extLst>
          </p:cNvPr>
          <p:cNvSpPr txBox="1"/>
          <p:nvPr/>
        </p:nvSpPr>
        <p:spPr>
          <a:xfrm>
            <a:off x="3924300" y="532544"/>
            <a:ext cx="129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Alabama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5114082C-500C-487C-ABBB-E2F4D81975B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7182955"/>
              </p:ext>
            </p:extLst>
          </p:nvPr>
        </p:nvGraphicFramePr>
        <p:xfrm>
          <a:off x="101196" y="1033398"/>
          <a:ext cx="8910523" cy="5629943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1514206">
                  <a:extLst>
                    <a:ext uri="{9D8B030D-6E8A-4147-A177-3AD203B41FA5}">
                      <a16:colId xmlns:a16="http://schemas.microsoft.com/office/drawing/2014/main" val="3967166877"/>
                    </a:ext>
                  </a:extLst>
                </a:gridCol>
                <a:gridCol w="1315735">
                  <a:extLst>
                    <a:ext uri="{9D8B030D-6E8A-4147-A177-3AD203B41FA5}">
                      <a16:colId xmlns:a16="http://schemas.microsoft.com/office/drawing/2014/main" val="3921691942"/>
                    </a:ext>
                  </a:extLst>
                </a:gridCol>
                <a:gridCol w="232189">
                  <a:extLst>
                    <a:ext uri="{9D8B030D-6E8A-4147-A177-3AD203B41FA5}">
                      <a16:colId xmlns:a16="http://schemas.microsoft.com/office/drawing/2014/main" val="4067034385"/>
                    </a:ext>
                  </a:extLst>
                </a:gridCol>
                <a:gridCol w="1731480">
                  <a:extLst>
                    <a:ext uri="{9D8B030D-6E8A-4147-A177-3AD203B41FA5}">
                      <a16:colId xmlns:a16="http://schemas.microsoft.com/office/drawing/2014/main" val="1753811757"/>
                    </a:ext>
                  </a:extLst>
                </a:gridCol>
                <a:gridCol w="1317832">
                  <a:extLst>
                    <a:ext uri="{9D8B030D-6E8A-4147-A177-3AD203B41FA5}">
                      <a16:colId xmlns:a16="http://schemas.microsoft.com/office/drawing/2014/main" val="74779635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909523505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210079834"/>
                    </a:ext>
                  </a:extLst>
                </a:gridCol>
                <a:gridCol w="1447801">
                  <a:extLst>
                    <a:ext uri="{9D8B030D-6E8A-4147-A177-3AD203B41FA5}">
                      <a16:colId xmlns:a16="http://schemas.microsoft.com/office/drawing/2014/main" val="1879061495"/>
                    </a:ext>
                  </a:extLst>
                </a:gridCol>
              </a:tblGrid>
              <a:tr h="28070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Credit Union</a:t>
                      </a:r>
                      <a:endParaRPr lang="en-US" sz="1100" dirty="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FiCEP</a:t>
                      </a:r>
                      <a:r>
                        <a:rPr lang="en-US" sz="11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Graduate</a:t>
                      </a:r>
                      <a:endParaRPr lang="en-US" sz="1100" dirty="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Credit Union</a:t>
                      </a:r>
                      <a:endParaRPr lang="en-US" sz="1100" dirty="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FiCEP</a:t>
                      </a:r>
                      <a:r>
                        <a:rPr lang="en-US" sz="11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Graduate</a:t>
                      </a:r>
                      <a:endParaRPr lang="en-US" sz="1100" dirty="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Credit Union</a:t>
                      </a:r>
                      <a:endParaRPr lang="en-US" sz="1100" dirty="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FiCEP</a:t>
                      </a:r>
                      <a:r>
                        <a:rPr lang="en-US" sz="11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Graduate</a:t>
                      </a:r>
                      <a:endParaRPr lang="en-US" sz="1100" dirty="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994198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1100" dirty="0"/>
                        <a:t>1</a:t>
                      </a:r>
                      <a:r>
                        <a:rPr lang="en-US" sz="1100" baseline="30000" dirty="0"/>
                        <a:t>st</a:t>
                      </a:r>
                      <a:r>
                        <a:rPr lang="en-US" sz="1100" dirty="0"/>
                        <a:t> Resource CU</a:t>
                      </a:r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Lindsey Jenkins</a:t>
                      </a:r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Birmingham City CU</a:t>
                      </a:r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Amanda Wood</a:t>
                      </a:r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Guardian CU</a:t>
                      </a:r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Patti Moseley</a:t>
                      </a:r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221124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1100" dirty="0"/>
                        <a:t>Alabama CU</a:t>
                      </a:r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Grace Brandon</a:t>
                      </a:r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Federal Employees CU</a:t>
                      </a:r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Kim Montgomery</a:t>
                      </a:r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Guardian CU</a:t>
                      </a:r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Theresa Perry</a:t>
                      </a:r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158868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Alabama CU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Fay Grainger</a:t>
                      </a:r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Guardian CU</a:t>
                      </a:r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Ashley Atchley</a:t>
                      </a:r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Guardian CU</a:t>
                      </a:r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Chris Ramsey</a:t>
                      </a:r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904937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Alabama CU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Kirsten Halverson</a:t>
                      </a:r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Guardian CU</a:t>
                      </a:r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err="1"/>
                        <a:t>Nakima</a:t>
                      </a:r>
                      <a:r>
                        <a:rPr lang="en-US" sz="1100" dirty="0"/>
                        <a:t> </a:t>
                      </a:r>
                      <a:r>
                        <a:rPr lang="en-US" sz="1100" dirty="0" err="1"/>
                        <a:t>Boleware</a:t>
                      </a:r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Guardian CU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Monique Riggs</a:t>
                      </a:r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981878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Alabama CU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+mn-lt"/>
                        </a:rPr>
                        <a:t>Alayna Hostetler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Guardian CU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Susan Cook</a:t>
                      </a:r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Guardian CU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Jill Smith</a:t>
                      </a:r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27975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Alabama CU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err="1"/>
                        <a:t>Kassia</a:t>
                      </a:r>
                      <a:r>
                        <a:rPr lang="en-US" sz="1100" dirty="0"/>
                        <a:t> </a:t>
                      </a:r>
                      <a:r>
                        <a:rPr lang="en-US" sz="1100" dirty="0" err="1"/>
                        <a:t>Jezak</a:t>
                      </a:r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Guardian CU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Summer Dawson</a:t>
                      </a:r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Guardian CU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Prentice Stovall</a:t>
                      </a:r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362422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Alabama CU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Ann Catharine Logan</a:t>
                      </a:r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Guardian CU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Jenny Faulk</a:t>
                      </a:r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Guardian CU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Ruth Taylor</a:t>
                      </a:r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659331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Alabama CU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+mn-lt"/>
                        </a:rPr>
                        <a:t>Alec Sabatier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Guardian CU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Brandie Garcia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Guardian CU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Lindsey Walters</a:t>
                      </a:r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422893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Alabama CU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Cecily Simon</a:t>
                      </a:r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Guardian CU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William Griffiths</a:t>
                      </a:r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Guardian CU</a:t>
                      </a:r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Monique Watkins</a:t>
                      </a:r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640962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Alabama CU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+mn-lt"/>
                        </a:rPr>
                        <a:t>Allison Smith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Guardian CU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Jenny Halstead</a:t>
                      </a:r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LSCU</a:t>
                      </a:r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Alisha Stair</a:t>
                      </a:r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571194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Alabama CU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Matthew Stumpf</a:t>
                      </a:r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Guardian CU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Eric Harrell</a:t>
                      </a:r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Redstone FCU</a:t>
                      </a:r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Briana Cousins</a:t>
                      </a:r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14624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Alabama CU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Clara Sullivan</a:t>
                      </a:r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Guardian CU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Amy </a:t>
                      </a:r>
                      <a:r>
                        <a:rPr lang="en-US" sz="1100" dirty="0" err="1"/>
                        <a:t>Hollon</a:t>
                      </a:r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Redstone FCU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err="1"/>
                        <a:t>Kaeshier</a:t>
                      </a:r>
                      <a:r>
                        <a:rPr lang="en-US" sz="1100" dirty="0"/>
                        <a:t> Fernandez</a:t>
                      </a:r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420783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Alabama CU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Rachel Thigpen</a:t>
                      </a:r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Guardian CU</a:t>
                      </a:r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AJ Holmes</a:t>
                      </a:r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Redstone FCU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Jonathan Fowler</a:t>
                      </a:r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023481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Alabama CU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+mn-lt"/>
                        </a:rPr>
                        <a:t>Allie Turner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Guardian CU</a:t>
                      </a:r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Amanda Hurley</a:t>
                      </a:r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Redstone FCU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Melanie </a:t>
                      </a:r>
                      <a:r>
                        <a:rPr lang="en-US" sz="1100" dirty="0" err="1"/>
                        <a:t>Plouse</a:t>
                      </a:r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345337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1100" dirty="0"/>
                        <a:t>Alabama One CU</a:t>
                      </a:r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Anna Cherry</a:t>
                      </a:r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Guardian CU</a:t>
                      </a:r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Melinda Ingram</a:t>
                      </a:r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RiverFall</a:t>
                      </a:r>
                      <a:r>
                        <a:rPr kumimoji="0" lang="en-US" sz="11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 CU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Dorian Brooks</a:t>
                      </a:r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50135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1100" dirty="0"/>
                        <a:t>Alabama One CU</a:t>
                      </a:r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Heather Menefee</a:t>
                      </a:r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Guardian CU</a:t>
                      </a:r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Amanda Jenkins</a:t>
                      </a:r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RiverFall</a:t>
                      </a:r>
                      <a:r>
                        <a:rPr kumimoji="0" lang="en-US" sz="11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 CU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Eric Kawamura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418794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1100" dirty="0"/>
                        <a:t>America’s First FCU</a:t>
                      </a:r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Beverly Cochran</a:t>
                      </a:r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Guardian CU</a:t>
                      </a:r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Courtney Johnson</a:t>
                      </a:r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RiverFall</a:t>
                      </a:r>
                      <a:r>
                        <a:rPr kumimoji="0" lang="en-US" sz="11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 CU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Nikki Porter</a:t>
                      </a:r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299572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1100" dirty="0"/>
                        <a:t>America’s First FCU</a:t>
                      </a:r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Chance Hallmark</a:t>
                      </a:r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Guardian CU</a:t>
                      </a:r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Evelyn Johnson</a:t>
                      </a:r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Tuskegee FCU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Pamela Roberts</a:t>
                      </a:r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695668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1100" dirty="0"/>
                        <a:t>ASE CU</a:t>
                      </a:r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+mn-lt"/>
                        </a:rPr>
                        <a:t>Eric Jacks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Guardian CU</a:t>
                      </a:r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Jessica Lanier</a:t>
                      </a:r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901729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1100" dirty="0"/>
                        <a:t>ASE CU</a:t>
                      </a:r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+mn-lt"/>
                        </a:rPr>
                        <a:t>Chastity Vickers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Guardian CU</a:t>
                      </a:r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Whitney Morgan</a:t>
                      </a:r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54908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9069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E8D4E-2319-4742-AB7C-517725D25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278" y="0"/>
            <a:ext cx="8681922" cy="457200"/>
          </a:xfrm>
        </p:spPr>
        <p:txBody>
          <a:bodyPr/>
          <a:lstStyle/>
          <a:p>
            <a:pPr algn="r"/>
            <a:r>
              <a:rPr lang="en-US" sz="1200" dirty="0" err="1"/>
              <a:t>FiCEP</a:t>
            </a:r>
            <a:r>
              <a:rPr lang="en-US" sz="1200" dirty="0"/>
              <a:t> Graduates 2020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5114082C-500C-487C-ABBB-E2F4D81975B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1558557"/>
              </p:ext>
            </p:extLst>
          </p:nvPr>
        </p:nvGraphicFramePr>
        <p:xfrm>
          <a:off x="168995" y="776030"/>
          <a:ext cx="8806005" cy="6055346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1393682">
                  <a:extLst>
                    <a:ext uri="{9D8B030D-6E8A-4147-A177-3AD203B41FA5}">
                      <a16:colId xmlns:a16="http://schemas.microsoft.com/office/drawing/2014/main" val="3967166877"/>
                    </a:ext>
                  </a:extLst>
                </a:gridCol>
                <a:gridCol w="1243040">
                  <a:extLst>
                    <a:ext uri="{9D8B030D-6E8A-4147-A177-3AD203B41FA5}">
                      <a16:colId xmlns:a16="http://schemas.microsoft.com/office/drawing/2014/main" val="3921691942"/>
                    </a:ext>
                  </a:extLst>
                </a:gridCol>
                <a:gridCol w="228600">
                  <a:extLst>
                    <a:ext uri="{9D8B030D-6E8A-4147-A177-3AD203B41FA5}">
                      <a16:colId xmlns:a16="http://schemas.microsoft.com/office/drawing/2014/main" val="4067034385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1753811757"/>
                    </a:ext>
                  </a:extLst>
                </a:gridCol>
                <a:gridCol w="1537683">
                  <a:extLst>
                    <a:ext uri="{9D8B030D-6E8A-4147-A177-3AD203B41FA5}">
                      <a16:colId xmlns:a16="http://schemas.microsoft.com/office/drawing/2014/main" val="747796356"/>
                    </a:ext>
                  </a:extLst>
                </a:gridCol>
                <a:gridCol w="228600">
                  <a:extLst>
                    <a:ext uri="{9D8B030D-6E8A-4147-A177-3AD203B41FA5}">
                      <a16:colId xmlns:a16="http://schemas.microsoft.com/office/drawing/2014/main" val="3909523505"/>
                    </a:ext>
                  </a:extLst>
                </a:gridCol>
                <a:gridCol w="1180518">
                  <a:extLst>
                    <a:ext uri="{9D8B030D-6E8A-4147-A177-3AD203B41FA5}">
                      <a16:colId xmlns:a16="http://schemas.microsoft.com/office/drawing/2014/main" val="2210079834"/>
                    </a:ext>
                  </a:extLst>
                </a:gridCol>
                <a:gridCol w="1393682">
                  <a:extLst>
                    <a:ext uri="{9D8B030D-6E8A-4147-A177-3AD203B41FA5}">
                      <a16:colId xmlns:a16="http://schemas.microsoft.com/office/drawing/2014/main" val="1879061495"/>
                    </a:ext>
                  </a:extLst>
                </a:gridCol>
              </a:tblGrid>
              <a:tr h="294626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Credit Union</a:t>
                      </a:r>
                      <a:endParaRPr lang="en-US" sz="1000" dirty="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FiCEP</a:t>
                      </a:r>
                      <a:r>
                        <a:rPr lang="en-US" sz="1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Graduate</a:t>
                      </a:r>
                      <a:endParaRPr lang="en-US" sz="1000" dirty="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Credit Union</a:t>
                      </a:r>
                      <a:endParaRPr lang="en-US" sz="1000" dirty="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FiCEP</a:t>
                      </a:r>
                      <a:r>
                        <a:rPr lang="en-US" sz="1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Graduate</a:t>
                      </a:r>
                      <a:endParaRPr lang="en-US" sz="1000" dirty="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Credit Union</a:t>
                      </a:r>
                      <a:endParaRPr lang="en-US" sz="1000" dirty="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FiCEP</a:t>
                      </a:r>
                      <a:r>
                        <a:rPr lang="en-US" sz="1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Graduate</a:t>
                      </a:r>
                      <a:endParaRPr lang="en-US" sz="1000" dirty="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994198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1000" dirty="0"/>
                        <a:t>121 Financial</a:t>
                      </a:r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April Ang</a:t>
                      </a:r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FiCare</a:t>
                      </a:r>
                      <a:r>
                        <a:rPr kumimoji="0" lang="en-US" sz="1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 FCU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+mn-lt"/>
                        </a:rPr>
                        <a:t>Erin Guerra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PenAir FCU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+mn-lt"/>
                        </a:rPr>
                        <a:t>Payton Burchett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221124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121 Financial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Emma Burroughs</a:t>
                      </a:r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FiCare</a:t>
                      </a:r>
                      <a:r>
                        <a:rPr kumimoji="0" lang="en-US" sz="1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 FCU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Leticia Hall</a:t>
                      </a:r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PenAir</a:t>
                      </a:r>
                      <a:r>
                        <a:rPr kumimoji="0" lang="en-US" sz="1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 FCU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+mn-lt"/>
                        </a:rPr>
                        <a:t>Donna Collier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663096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121 Financial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+mn-lt"/>
                        </a:rPr>
                        <a:t>Carroll Charlene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FiCare</a:t>
                      </a:r>
                      <a:r>
                        <a:rPr kumimoji="0" lang="en-US" sz="1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 FCU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Marian McCoy</a:t>
                      </a:r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PenAir FCU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+mn-lt"/>
                        </a:rPr>
                        <a:t>Kevin Cooper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904937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121 Financial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+mn-lt"/>
                        </a:rPr>
                        <a:t>Corrine Cleland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FiCare FCU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Sonia Welborn</a:t>
                      </a:r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PenAir</a:t>
                      </a:r>
                      <a:r>
                        <a:rPr kumimoji="0" lang="en-US" sz="1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 FCU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err="1">
                          <a:latin typeface="+mn-lt"/>
                        </a:rPr>
                        <a:t>Caneshia</a:t>
                      </a:r>
                      <a:r>
                        <a:rPr lang="en-US" sz="1000" dirty="0">
                          <a:latin typeface="+mn-lt"/>
                        </a:rPr>
                        <a:t> Cottrell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981878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121 Financial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+mn-lt"/>
                        </a:rPr>
                        <a:t>Katrina Guidry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err="1">
                          <a:latin typeface="+mn-lt"/>
                        </a:rPr>
                        <a:t>FiCare</a:t>
                      </a:r>
                      <a:r>
                        <a:rPr lang="en-US" sz="1000" dirty="0">
                          <a:latin typeface="+mn-lt"/>
                        </a:rPr>
                        <a:t> FCU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+mn-lt"/>
                        </a:rPr>
                        <a:t>Stephanie </a:t>
                      </a:r>
                      <a:r>
                        <a:rPr lang="en-US" sz="1000" dirty="0" err="1">
                          <a:latin typeface="+mn-lt"/>
                        </a:rPr>
                        <a:t>Kasanofsky</a:t>
                      </a:r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PenAir</a:t>
                      </a:r>
                      <a:r>
                        <a:rPr kumimoji="0" lang="en-US" sz="1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 FCU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+mn-lt"/>
                        </a:rPr>
                        <a:t>Heather Cromer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27975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121 Financial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+mn-lt"/>
                        </a:rPr>
                        <a:t>Vicki Harris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FSU CU</a:t>
                      </a:r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+mn-lt"/>
                        </a:rPr>
                        <a:t>Amber </a:t>
                      </a:r>
                      <a:r>
                        <a:rPr lang="en-US" sz="1000" dirty="0" err="1">
                          <a:latin typeface="+mn-lt"/>
                        </a:rPr>
                        <a:t>Balbosa</a:t>
                      </a:r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PenAir</a:t>
                      </a:r>
                      <a:r>
                        <a:rPr kumimoji="0" lang="en-US" sz="1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 FCU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+mn-lt"/>
                        </a:rPr>
                        <a:t>Lori </a:t>
                      </a:r>
                      <a:r>
                        <a:rPr lang="en-US" sz="1000" dirty="0" err="1">
                          <a:latin typeface="+mn-lt"/>
                        </a:rPr>
                        <a:t>Cukjati</a:t>
                      </a:r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362422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121 Financial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+mn-lt"/>
                        </a:rPr>
                        <a:t>Harriet </a:t>
                      </a:r>
                      <a:r>
                        <a:rPr lang="en-US" sz="1000" dirty="0" err="1">
                          <a:latin typeface="+mn-lt"/>
                        </a:rPr>
                        <a:t>Hice</a:t>
                      </a:r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FSU 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+mn-lt"/>
                        </a:rPr>
                        <a:t>Dawson Brown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PenAir</a:t>
                      </a:r>
                      <a:r>
                        <a:rPr kumimoji="0" lang="en-US" sz="1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 FCU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+mn-lt"/>
                        </a:rPr>
                        <a:t>William Davis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659331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121 Financial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+mn-lt"/>
                        </a:rPr>
                        <a:t>Jessica </a:t>
                      </a:r>
                      <a:r>
                        <a:rPr lang="en-US" sz="1000" dirty="0" err="1">
                          <a:latin typeface="+mn-lt"/>
                        </a:rPr>
                        <a:t>Kleid</a:t>
                      </a:r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FSU 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+mn-lt"/>
                        </a:rPr>
                        <a:t>Jack </a:t>
                      </a:r>
                      <a:r>
                        <a:rPr lang="en-US" sz="1000" dirty="0" err="1">
                          <a:latin typeface="+mn-lt"/>
                        </a:rPr>
                        <a:t>Clavenna</a:t>
                      </a:r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PenAir</a:t>
                      </a:r>
                      <a:r>
                        <a:rPr kumimoji="0" lang="en-US" sz="1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 FCU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+mn-lt"/>
                        </a:rPr>
                        <a:t>Seth Dewberry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422893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121 Financial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+mn-lt"/>
                        </a:rPr>
                        <a:t>Karl Rogers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FSU 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Joey Fairweather</a:t>
                      </a:r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PenAir</a:t>
                      </a:r>
                      <a:r>
                        <a:rPr kumimoji="0" lang="en-US" sz="1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 FCU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+mn-lt"/>
                        </a:rPr>
                        <a:t>Linda </a:t>
                      </a:r>
                      <a:r>
                        <a:rPr lang="en-US" sz="1000" dirty="0" err="1">
                          <a:latin typeface="+mn-lt"/>
                        </a:rPr>
                        <a:t>Dewees</a:t>
                      </a:r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640962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121 Financial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Haley Verbeck </a:t>
                      </a:r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FSU 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Jessica Houston</a:t>
                      </a:r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PenAir FCU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+mn-lt"/>
                        </a:rPr>
                        <a:t>Michael Eckert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571194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1</a:t>
                      </a:r>
                      <a:r>
                        <a:rPr kumimoji="0" lang="en-US" sz="1000" b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st</a:t>
                      </a:r>
                      <a:r>
                        <a:rPr kumimoji="0" lang="en-US" sz="1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 Street 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Dawn </a:t>
                      </a:r>
                      <a:r>
                        <a:rPr lang="en-US" sz="1000" dirty="0" err="1"/>
                        <a:t>Gonzalex</a:t>
                      </a:r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FSU CU</a:t>
                      </a:r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+mn-lt"/>
                        </a:rPr>
                        <a:t>Kiona Tyler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PenAir FCU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+mn-lt"/>
                        </a:rPr>
                        <a:t>Sara Fletcher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14624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+mn-lt"/>
                        </a:rPr>
                        <a:t>1</a:t>
                      </a:r>
                      <a:r>
                        <a:rPr lang="en-US" sz="1000" baseline="30000" dirty="0">
                          <a:latin typeface="+mn-lt"/>
                        </a:rPr>
                        <a:t>st</a:t>
                      </a:r>
                      <a:r>
                        <a:rPr lang="en-US" sz="1000" dirty="0">
                          <a:latin typeface="+mn-lt"/>
                        </a:rPr>
                        <a:t> Street CU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latin typeface="+mn-lt"/>
                        </a:rPr>
                        <a:t>Arthur Hart</a:t>
                      </a:r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FSU CU</a:t>
                      </a:r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Ashley Walker</a:t>
                      </a:r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PenAir FCU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+mn-lt"/>
                        </a:rPr>
                        <a:t>Mark Forbes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420783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1000" dirty="0"/>
                        <a:t>1</a:t>
                      </a:r>
                      <a:r>
                        <a:rPr lang="en-US" sz="1000" baseline="30000" dirty="0"/>
                        <a:t>st</a:t>
                      </a:r>
                      <a:r>
                        <a:rPr lang="en-US" sz="1000" dirty="0"/>
                        <a:t> Street CU</a:t>
                      </a:r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Perry Roberts</a:t>
                      </a:r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FSU CU</a:t>
                      </a:r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Ashlee Young</a:t>
                      </a:r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PenAir FCU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+mn-lt"/>
                        </a:rPr>
                        <a:t>Trevor Green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023481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1000" dirty="0"/>
                        <a:t>Alive CU</a:t>
                      </a:r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Jessica Austin</a:t>
                      </a:r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Harvesters FCU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Dustin Vaughn</a:t>
                      </a:r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PenAir FCU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+mn-lt"/>
                        </a:rPr>
                        <a:t>Caroline </a:t>
                      </a:r>
                      <a:r>
                        <a:rPr lang="en-US" sz="1000" dirty="0" err="1">
                          <a:latin typeface="+mn-lt"/>
                        </a:rPr>
                        <a:t>Kanzigg</a:t>
                      </a:r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345337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1000" dirty="0"/>
                        <a:t>All in CU</a:t>
                      </a:r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Hannah Wilburn</a:t>
                      </a:r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Members First 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+mn-lt"/>
                        </a:rPr>
                        <a:t>Brian Darden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PenAir FCU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+mn-lt"/>
                        </a:rPr>
                        <a:t>Kat Larson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40503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1000" dirty="0"/>
                        <a:t>Central CU of Florida</a:t>
                      </a:r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+mn-lt"/>
                        </a:rPr>
                        <a:t>Jeannie </a:t>
                      </a:r>
                      <a:r>
                        <a:rPr lang="en-US" sz="1000" dirty="0" err="1">
                          <a:latin typeface="+mn-lt"/>
                        </a:rPr>
                        <a:t>Saffold</a:t>
                      </a:r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Members First 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+mn-lt"/>
                        </a:rPr>
                        <a:t>Ashley DuBois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PenAir FCU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+mn-lt"/>
                        </a:rPr>
                        <a:t>Matthew Levy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82936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1000" dirty="0"/>
                        <a:t>Central CU of Florida</a:t>
                      </a:r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err="1">
                          <a:latin typeface="+mn-lt"/>
                        </a:rPr>
                        <a:t>Lakiktha</a:t>
                      </a:r>
                      <a:r>
                        <a:rPr lang="en-US" sz="1000" dirty="0">
                          <a:latin typeface="+mn-lt"/>
                        </a:rPr>
                        <a:t> Thompson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Members First 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+mn-lt"/>
                        </a:rPr>
                        <a:t>Pamela Roberson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PenAir FCU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+mn-lt"/>
                        </a:rPr>
                        <a:t>Crystal </a:t>
                      </a:r>
                      <a:r>
                        <a:rPr lang="en-US" sz="1000" dirty="0" err="1">
                          <a:latin typeface="+mn-lt"/>
                        </a:rPr>
                        <a:t>Lirette</a:t>
                      </a:r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104585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1000" dirty="0"/>
                        <a:t>Envision CU</a:t>
                      </a:r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Kellie Merck</a:t>
                      </a:r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Miami Postal Service 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Jason Luis-Mejia</a:t>
                      </a:r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PenAir FCU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+mn-lt"/>
                        </a:rPr>
                        <a:t>Faith Lyons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146201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+mn-lt"/>
                        </a:rPr>
                        <a:t>Envision CU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+mn-lt"/>
                        </a:rPr>
                        <a:t>Kelli Walter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Miami Postal Service 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Ana Sainz</a:t>
                      </a:r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PenAir FCU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+mn-lt"/>
                        </a:rPr>
                        <a:t>Katelyn </a:t>
                      </a:r>
                      <a:r>
                        <a:rPr lang="en-US" sz="1000" dirty="0" err="1">
                          <a:latin typeface="+mn-lt"/>
                        </a:rPr>
                        <a:t>Martorana</a:t>
                      </a:r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55808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1000" dirty="0"/>
                        <a:t>FiCare FCU</a:t>
                      </a:r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Michael Alfieri</a:t>
                      </a:r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Miami Postal Service 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Denise Verdiguel</a:t>
                      </a:r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PenAir FCU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+mn-lt"/>
                        </a:rPr>
                        <a:t>Felisa Merryfield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01287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FiCare</a:t>
                      </a:r>
                      <a:r>
                        <a:rPr kumimoji="0" lang="en-US" sz="1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 FCU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+mn-lt"/>
                        </a:rPr>
                        <a:t>Taylor </a:t>
                      </a:r>
                      <a:r>
                        <a:rPr lang="en-US" sz="1000" dirty="0" err="1">
                          <a:latin typeface="+mn-lt"/>
                        </a:rPr>
                        <a:t>Badia</a:t>
                      </a:r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PenAir FCU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Savana Allender</a:t>
                      </a:r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PenAir FCU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+mn-lt"/>
                        </a:rPr>
                        <a:t>Jennifer Parker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165589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FiCare FCU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+mn-lt"/>
                        </a:rPr>
                        <a:t>Ann </a:t>
                      </a:r>
                      <a:r>
                        <a:rPr lang="en-US" sz="1000" dirty="0" err="1">
                          <a:latin typeface="+mn-lt"/>
                        </a:rPr>
                        <a:t>Blinkey</a:t>
                      </a:r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PenAir FCU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Victoria Baldwin</a:t>
                      </a:r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PenAir FCU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+mn-lt"/>
                        </a:rPr>
                        <a:t>Coleen Pate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40446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FiCare FCU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+mn-lt"/>
                        </a:rPr>
                        <a:t>Alexa </a:t>
                      </a:r>
                      <a:r>
                        <a:rPr lang="en-US" sz="1000" dirty="0" err="1">
                          <a:latin typeface="+mn-lt"/>
                        </a:rPr>
                        <a:t>Dipietro</a:t>
                      </a:r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PenAir FCU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+mn-lt"/>
                        </a:rPr>
                        <a:t>Adrienne Beck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787738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9166BD1C-4B11-4294-B29B-F7693143AF1B}"/>
              </a:ext>
            </a:extLst>
          </p:cNvPr>
          <p:cNvSpPr txBox="1"/>
          <p:nvPr/>
        </p:nvSpPr>
        <p:spPr>
          <a:xfrm>
            <a:off x="3924298" y="381000"/>
            <a:ext cx="129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Florida</a:t>
            </a:r>
          </a:p>
        </p:txBody>
      </p:sp>
    </p:spTree>
    <p:extLst>
      <p:ext uri="{BB962C8B-B14F-4D97-AF65-F5344CB8AC3E}">
        <p14:creationId xmlns:p14="http://schemas.microsoft.com/office/powerpoint/2010/main" val="2515567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E8D4E-2319-4742-AB7C-517725D25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278" y="0"/>
            <a:ext cx="8681922" cy="457200"/>
          </a:xfrm>
        </p:spPr>
        <p:txBody>
          <a:bodyPr/>
          <a:lstStyle/>
          <a:p>
            <a:pPr algn="r"/>
            <a:r>
              <a:rPr lang="en-US" sz="1200" dirty="0" err="1"/>
              <a:t>FiCEP</a:t>
            </a:r>
            <a:r>
              <a:rPr lang="en-US" sz="1200" dirty="0"/>
              <a:t> Graduates 2020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5114082C-500C-487C-ABBB-E2F4D81975B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5559331"/>
              </p:ext>
            </p:extLst>
          </p:nvPr>
        </p:nvGraphicFramePr>
        <p:xfrm>
          <a:off x="168997" y="857310"/>
          <a:ext cx="8806005" cy="5841986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1202603">
                  <a:extLst>
                    <a:ext uri="{9D8B030D-6E8A-4147-A177-3AD203B41FA5}">
                      <a16:colId xmlns:a16="http://schemas.microsoft.com/office/drawing/2014/main" val="3967166877"/>
                    </a:ext>
                  </a:extLst>
                </a:gridCol>
                <a:gridCol w="1434119">
                  <a:extLst>
                    <a:ext uri="{9D8B030D-6E8A-4147-A177-3AD203B41FA5}">
                      <a16:colId xmlns:a16="http://schemas.microsoft.com/office/drawing/2014/main" val="3921691942"/>
                    </a:ext>
                  </a:extLst>
                </a:gridCol>
                <a:gridCol w="228600">
                  <a:extLst>
                    <a:ext uri="{9D8B030D-6E8A-4147-A177-3AD203B41FA5}">
                      <a16:colId xmlns:a16="http://schemas.microsoft.com/office/drawing/2014/main" val="4067034385"/>
                    </a:ext>
                  </a:extLst>
                </a:gridCol>
                <a:gridCol w="1461481">
                  <a:extLst>
                    <a:ext uri="{9D8B030D-6E8A-4147-A177-3AD203B41FA5}">
                      <a16:colId xmlns:a16="http://schemas.microsoft.com/office/drawing/2014/main" val="1753811757"/>
                    </a:ext>
                  </a:extLst>
                </a:gridCol>
                <a:gridCol w="1480205">
                  <a:extLst>
                    <a:ext uri="{9D8B030D-6E8A-4147-A177-3AD203B41FA5}">
                      <a16:colId xmlns:a16="http://schemas.microsoft.com/office/drawing/2014/main" val="747796356"/>
                    </a:ext>
                  </a:extLst>
                </a:gridCol>
                <a:gridCol w="211633">
                  <a:extLst>
                    <a:ext uri="{9D8B030D-6E8A-4147-A177-3AD203B41FA5}">
                      <a16:colId xmlns:a16="http://schemas.microsoft.com/office/drawing/2014/main" val="3909523505"/>
                    </a:ext>
                  </a:extLst>
                </a:gridCol>
                <a:gridCol w="1279962">
                  <a:extLst>
                    <a:ext uri="{9D8B030D-6E8A-4147-A177-3AD203B41FA5}">
                      <a16:colId xmlns:a16="http://schemas.microsoft.com/office/drawing/2014/main" val="2210079834"/>
                    </a:ext>
                  </a:extLst>
                </a:gridCol>
                <a:gridCol w="1507402">
                  <a:extLst>
                    <a:ext uri="{9D8B030D-6E8A-4147-A177-3AD203B41FA5}">
                      <a16:colId xmlns:a16="http://schemas.microsoft.com/office/drawing/2014/main" val="1879061495"/>
                    </a:ext>
                  </a:extLst>
                </a:gridCol>
              </a:tblGrid>
              <a:tr h="294626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Credit Union</a:t>
                      </a:r>
                      <a:endParaRPr lang="en-US" sz="1000" dirty="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FiCEP</a:t>
                      </a:r>
                      <a:r>
                        <a:rPr lang="en-US" sz="1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Graduate</a:t>
                      </a:r>
                      <a:endParaRPr lang="en-US" sz="1000" dirty="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Credit Union</a:t>
                      </a:r>
                      <a:endParaRPr lang="en-US" sz="1000" dirty="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FiCEP</a:t>
                      </a:r>
                      <a:r>
                        <a:rPr lang="en-US" sz="1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Graduate</a:t>
                      </a:r>
                      <a:endParaRPr lang="en-US" sz="1000" dirty="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Credit Union</a:t>
                      </a:r>
                      <a:endParaRPr lang="en-US" sz="1000" dirty="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FiCEP</a:t>
                      </a:r>
                      <a:r>
                        <a:rPr lang="en-US" sz="1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Graduate</a:t>
                      </a:r>
                      <a:endParaRPr lang="en-US" sz="1000" dirty="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994198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PenAir FCU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+mn-lt"/>
                        </a:rPr>
                        <a:t>Kayla Reed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South Florida Educational FCU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Lianet </a:t>
                      </a:r>
                      <a:r>
                        <a:rPr lang="en-US" sz="1000" dirty="0" err="1"/>
                        <a:t>Ariz</a:t>
                      </a:r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South Florida Educational FCU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+mn-lt"/>
                        </a:rPr>
                        <a:t>Mary Hough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221124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PenAir</a:t>
                      </a:r>
                      <a:r>
                        <a:rPr kumimoji="0" lang="en-US" sz="1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 FCU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+mn-lt"/>
                        </a:rPr>
                        <a:t>Caroline Riley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South Florida Educational FCU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Samantha Bastien</a:t>
                      </a:r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South Florida Educational FCU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+mn-lt"/>
                        </a:rPr>
                        <a:t>Rose </a:t>
                      </a:r>
                      <a:r>
                        <a:rPr lang="en-US" sz="1000" dirty="0" err="1">
                          <a:latin typeface="+mn-lt"/>
                        </a:rPr>
                        <a:t>Jeanmary</a:t>
                      </a:r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663096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PenAir FCU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+mn-lt"/>
                        </a:rPr>
                        <a:t>Vanessa Robinson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South Florida Educational FCU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Sofia Bautista</a:t>
                      </a:r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South Florida Educational FCU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+mn-lt"/>
                        </a:rPr>
                        <a:t>Reina Jimenez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904937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PenAir FCU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+mn-lt"/>
                        </a:rPr>
                        <a:t>Andrea Rosenmarkle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South Florida Educational FCU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Phyllis Berger</a:t>
                      </a:r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South Florida Educational FCU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err="1">
                          <a:latin typeface="+mn-lt"/>
                        </a:rPr>
                        <a:t>Lushana</a:t>
                      </a:r>
                      <a:r>
                        <a:rPr lang="en-US" sz="1000" dirty="0">
                          <a:latin typeface="+mn-lt"/>
                        </a:rPr>
                        <a:t> Joseph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981878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PenAir FCU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+mn-lt"/>
                        </a:rPr>
                        <a:t>Melissa </a:t>
                      </a:r>
                      <a:r>
                        <a:rPr lang="en-US" sz="1000" dirty="0" err="1">
                          <a:latin typeface="+mn-lt"/>
                        </a:rPr>
                        <a:t>Senter</a:t>
                      </a:r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South Florida Educational FCU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Luis </a:t>
                      </a:r>
                      <a:r>
                        <a:rPr lang="en-US" sz="1000" dirty="0" err="1"/>
                        <a:t>Carrero</a:t>
                      </a:r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South Florida Educational FCU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+mn-lt"/>
                        </a:rPr>
                        <a:t>Manie Joyce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27975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PenAir FCU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err="1">
                          <a:latin typeface="+mn-lt"/>
                        </a:rPr>
                        <a:t>Maeghan</a:t>
                      </a:r>
                      <a:r>
                        <a:rPr lang="en-US" sz="1000" dirty="0">
                          <a:latin typeface="+mn-lt"/>
                        </a:rPr>
                        <a:t> Smith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South Florida Educational FCU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Carolina Castro</a:t>
                      </a:r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South Florida Educational FCU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+mn-lt"/>
                        </a:rPr>
                        <a:t>Edward Lara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362422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PenAir FCU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+mn-lt"/>
                        </a:rPr>
                        <a:t>Denisha Snerling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South Florida Educational FCU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Natalie Choy</a:t>
                      </a:r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South Florida Educational FCU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+mn-lt"/>
                        </a:rPr>
                        <a:t>Ashley Lau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659331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PenAir FCU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+mn-lt"/>
                        </a:rPr>
                        <a:t>Amber Vickers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South Florida Educational FCU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err="1">
                          <a:latin typeface="+mn-lt"/>
                        </a:rPr>
                        <a:t>Cenobia</a:t>
                      </a:r>
                      <a:r>
                        <a:rPr lang="en-US" sz="1000" dirty="0">
                          <a:latin typeface="+mn-lt"/>
                        </a:rPr>
                        <a:t> Dean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South Florida Educational FCU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+mn-lt"/>
                        </a:rPr>
                        <a:t>Djamel </a:t>
                      </a:r>
                      <a:r>
                        <a:rPr lang="en-US" sz="1000" dirty="0" err="1">
                          <a:latin typeface="+mn-lt"/>
                        </a:rPr>
                        <a:t>Lhermitus</a:t>
                      </a:r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422893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San Antonio Citizens FCU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+mn-lt"/>
                        </a:rPr>
                        <a:t>David Barthle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South Florida Educational FCU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+mn-lt"/>
                        </a:rPr>
                        <a:t>Maria </a:t>
                      </a:r>
                      <a:r>
                        <a:rPr lang="en-US" sz="1000" dirty="0" err="1">
                          <a:latin typeface="+mn-lt"/>
                        </a:rPr>
                        <a:t>Febles</a:t>
                      </a:r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South Florida Educational FCU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err="1"/>
                        <a:t>Batistha</a:t>
                      </a:r>
                      <a:r>
                        <a:rPr lang="en-US" sz="1000" dirty="0"/>
                        <a:t> </a:t>
                      </a:r>
                      <a:r>
                        <a:rPr lang="en-US" sz="1000" dirty="0" err="1"/>
                        <a:t>Louissaint</a:t>
                      </a:r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640962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San Antonio Citizens FCU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+mn-lt"/>
                        </a:rPr>
                        <a:t>Victoria Linville</a:t>
                      </a:r>
                    </a:p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South Florida Educational FCU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+mn-lt"/>
                        </a:rPr>
                        <a:t>Alexa Garcia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South Florida Educational FCU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Erika Luis</a:t>
                      </a:r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571194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San Antonio Citizens FCU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+mn-lt"/>
                        </a:rPr>
                        <a:t>Dawn Newsome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South Florida Educational FCU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+mn-lt"/>
                        </a:rPr>
                        <a:t>David Gonzalez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South Florida Educational FCU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Alexa Lujan</a:t>
                      </a:r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14624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South Florida Educational FCU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+mn-lt"/>
                        </a:rPr>
                        <a:t>Beatrice </a:t>
                      </a:r>
                      <a:r>
                        <a:rPr lang="en-US" sz="1000" dirty="0" err="1">
                          <a:latin typeface="+mn-lt"/>
                        </a:rPr>
                        <a:t>Alisme</a:t>
                      </a:r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South Florida Educational FCU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+mn-lt"/>
                        </a:rPr>
                        <a:t>Sinai Gonzalez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South Florida Educational FCU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err="1">
                          <a:latin typeface="+mn-lt"/>
                        </a:rPr>
                        <a:t>Karoll</a:t>
                      </a:r>
                      <a:r>
                        <a:rPr lang="en-US" sz="1000" dirty="0">
                          <a:latin typeface="+mn-lt"/>
                        </a:rPr>
                        <a:t> Marrero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420783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South Florida Educational FCU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Rosalinda </a:t>
                      </a:r>
                      <a:r>
                        <a:rPr lang="en-US" sz="1000" dirty="0" err="1"/>
                        <a:t>Alvizures</a:t>
                      </a:r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South Florida Educational FCU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+mn-lt"/>
                        </a:rPr>
                        <a:t>Meghan Hargraves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South Florida Educational FCU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+mn-lt"/>
                        </a:rPr>
                        <a:t>Maria Martinez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023481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South Florida Educational FCU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+mn-lt"/>
                        </a:rPr>
                        <a:t>Indiana Harper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South Florida Educational FCU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+mn-lt"/>
                        </a:rPr>
                        <a:t>Michael McBride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345337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9166BD1C-4B11-4294-B29B-F7693143AF1B}"/>
              </a:ext>
            </a:extLst>
          </p:cNvPr>
          <p:cNvSpPr txBox="1"/>
          <p:nvPr/>
        </p:nvSpPr>
        <p:spPr>
          <a:xfrm>
            <a:off x="3924298" y="457200"/>
            <a:ext cx="20193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Florida (cont.)</a:t>
            </a:r>
          </a:p>
        </p:txBody>
      </p:sp>
    </p:spTree>
    <p:extLst>
      <p:ext uri="{BB962C8B-B14F-4D97-AF65-F5344CB8AC3E}">
        <p14:creationId xmlns:p14="http://schemas.microsoft.com/office/powerpoint/2010/main" val="3928219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E8D4E-2319-4742-AB7C-517725D25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278" y="0"/>
            <a:ext cx="8681922" cy="457200"/>
          </a:xfrm>
        </p:spPr>
        <p:txBody>
          <a:bodyPr/>
          <a:lstStyle/>
          <a:p>
            <a:pPr algn="r"/>
            <a:r>
              <a:rPr lang="en-US" sz="1200" dirty="0" err="1"/>
              <a:t>FiCEP</a:t>
            </a:r>
            <a:r>
              <a:rPr lang="en-US" sz="1200" dirty="0"/>
              <a:t> Graduates 2020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5114082C-500C-487C-ABBB-E2F4D81975B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0960689"/>
              </p:ext>
            </p:extLst>
          </p:nvPr>
        </p:nvGraphicFramePr>
        <p:xfrm>
          <a:off x="168997" y="872550"/>
          <a:ext cx="8806005" cy="5841986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1202603">
                  <a:extLst>
                    <a:ext uri="{9D8B030D-6E8A-4147-A177-3AD203B41FA5}">
                      <a16:colId xmlns:a16="http://schemas.microsoft.com/office/drawing/2014/main" val="3967166877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3921691942"/>
                    </a:ext>
                  </a:extLst>
                </a:gridCol>
                <a:gridCol w="228600">
                  <a:extLst>
                    <a:ext uri="{9D8B030D-6E8A-4147-A177-3AD203B41FA5}">
                      <a16:colId xmlns:a16="http://schemas.microsoft.com/office/drawing/2014/main" val="4067034385"/>
                    </a:ext>
                  </a:extLst>
                </a:gridCol>
                <a:gridCol w="1611919">
                  <a:extLst>
                    <a:ext uri="{9D8B030D-6E8A-4147-A177-3AD203B41FA5}">
                      <a16:colId xmlns:a16="http://schemas.microsoft.com/office/drawing/2014/main" val="1753811757"/>
                    </a:ext>
                  </a:extLst>
                </a:gridCol>
                <a:gridCol w="1468486">
                  <a:extLst>
                    <a:ext uri="{9D8B030D-6E8A-4147-A177-3AD203B41FA5}">
                      <a16:colId xmlns:a16="http://schemas.microsoft.com/office/drawing/2014/main" val="747796356"/>
                    </a:ext>
                  </a:extLst>
                </a:gridCol>
                <a:gridCol w="211633">
                  <a:extLst>
                    <a:ext uri="{9D8B030D-6E8A-4147-A177-3AD203B41FA5}">
                      <a16:colId xmlns:a16="http://schemas.microsoft.com/office/drawing/2014/main" val="3909523505"/>
                    </a:ext>
                  </a:extLst>
                </a:gridCol>
                <a:gridCol w="1279962">
                  <a:extLst>
                    <a:ext uri="{9D8B030D-6E8A-4147-A177-3AD203B41FA5}">
                      <a16:colId xmlns:a16="http://schemas.microsoft.com/office/drawing/2014/main" val="2210079834"/>
                    </a:ext>
                  </a:extLst>
                </a:gridCol>
                <a:gridCol w="1507402">
                  <a:extLst>
                    <a:ext uri="{9D8B030D-6E8A-4147-A177-3AD203B41FA5}">
                      <a16:colId xmlns:a16="http://schemas.microsoft.com/office/drawing/2014/main" val="1879061495"/>
                    </a:ext>
                  </a:extLst>
                </a:gridCol>
              </a:tblGrid>
              <a:tr h="294626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Credit Union</a:t>
                      </a:r>
                      <a:endParaRPr lang="en-US" sz="1000" dirty="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FiCEP</a:t>
                      </a:r>
                      <a:r>
                        <a:rPr lang="en-US" sz="1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Graduate</a:t>
                      </a:r>
                      <a:endParaRPr lang="en-US" sz="1000" dirty="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Credit Union</a:t>
                      </a:r>
                      <a:endParaRPr lang="en-US" sz="1000" dirty="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FiCEP</a:t>
                      </a:r>
                      <a:r>
                        <a:rPr lang="en-US" sz="1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Graduate</a:t>
                      </a:r>
                      <a:endParaRPr lang="en-US" sz="1000" dirty="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Credit Union</a:t>
                      </a:r>
                      <a:endParaRPr lang="en-US" sz="1000" dirty="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FiCEP</a:t>
                      </a:r>
                      <a:r>
                        <a:rPr lang="en-US" sz="1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Graduate</a:t>
                      </a:r>
                      <a:endParaRPr lang="en-US" sz="1000" dirty="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994198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South Florida Educational FCU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Allison Molina</a:t>
                      </a:r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South Florida Educational FCU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err="1">
                          <a:latin typeface="+mn-lt"/>
                        </a:rPr>
                        <a:t>Camrin</a:t>
                      </a:r>
                      <a:r>
                        <a:rPr lang="en-US" sz="1000" dirty="0">
                          <a:latin typeface="+mn-lt"/>
                        </a:rPr>
                        <a:t> Thompson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221124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South Florida Educational FCU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+mn-lt"/>
                        </a:rPr>
                        <a:t>Diana Morales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South Florida Educational FCU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err="1">
                          <a:latin typeface="+mn-lt"/>
                        </a:rPr>
                        <a:t>Chrisanntae</a:t>
                      </a:r>
                      <a:r>
                        <a:rPr lang="en-US" sz="1000" dirty="0">
                          <a:latin typeface="+mn-lt"/>
                        </a:rPr>
                        <a:t> Williams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663096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South Florida Educational FCU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err="1">
                          <a:latin typeface="+mn-lt"/>
                        </a:rPr>
                        <a:t>Eyza</a:t>
                      </a:r>
                      <a:r>
                        <a:rPr lang="en-US" sz="1000" dirty="0">
                          <a:latin typeface="+mn-lt"/>
                        </a:rPr>
                        <a:t> Pareja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South Florida Educational FCU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+mn-lt"/>
                        </a:rPr>
                        <a:t>Terrence Williams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904937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South Florida Educational FCU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+mn-lt"/>
                        </a:rPr>
                        <a:t>Manuel Pascual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South Florida Educational FCU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Anissa Wong Won</a:t>
                      </a:r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981878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South Florida Educational FCU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+mn-lt"/>
                        </a:rPr>
                        <a:t>Ana Perez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Suncoast 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Amy </a:t>
                      </a:r>
                      <a:r>
                        <a:rPr lang="en-US" sz="1000" dirty="0" err="1"/>
                        <a:t>Antolak</a:t>
                      </a:r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27975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South Florida Educational FCU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err="1">
                          <a:latin typeface="+mn-lt"/>
                        </a:rPr>
                        <a:t>Mayada</a:t>
                      </a:r>
                      <a:r>
                        <a:rPr lang="en-US" sz="1000" dirty="0">
                          <a:latin typeface="+mn-lt"/>
                        </a:rPr>
                        <a:t> Ramirez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Suncoast 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David </a:t>
                      </a:r>
                      <a:r>
                        <a:rPr lang="en-US" sz="1000" dirty="0" err="1"/>
                        <a:t>Luebke</a:t>
                      </a:r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3624227"/>
                  </a:ext>
                </a:extLst>
              </a:tr>
              <a:tr h="3568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South Florida Educational FCU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Cindy Reyes</a:t>
                      </a:r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Suncoast 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err="1"/>
                        <a:t>Lewrissa</a:t>
                      </a:r>
                      <a:r>
                        <a:rPr lang="en-US" sz="1000" dirty="0"/>
                        <a:t> Mainwaring</a:t>
                      </a:r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659331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South Florida Educational FCU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Jonathan Rivero</a:t>
                      </a:r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Suncoast 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Carly Mullins</a:t>
                      </a:r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422893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South Florida Educational FCU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+mn-lt"/>
                        </a:rPr>
                        <a:t>Alexandra Ruiz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Suncoast 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David White</a:t>
                      </a:r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640962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South Florida Educational FCU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err="1">
                          <a:latin typeface="+mn-lt"/>
                        </a:rPr>
                        <a:t>Evarista</a:t>
                      </a:r>
                      <a:r>
                        <a:rPr lang="en-US" sz="1000" dirty="0">
                          <a:latin typeface="+mn-lt"/>
                        </a:rPr>
                        <a:t> Sanchez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Tampa Bay FCU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Jessica Lebron</a:t>
                      </a:r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571194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South Florida Educational FCU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+mn-lt"/>
                        </a:rPr>
                        <a:t>Jessica </a:t>
                      </a:r>
                      <a:r>
                        <a:rPr lang="en-US" sz="1000" dirty="0" err="1">
                          <a:latin typeface="+mn-lt"/>
                        </a:rPr>
                        <a:t>Saura</a:t>
                      </a:r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Tampa Bay FCU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Anabel Ramos</a:t>
                      </a:r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146248"/>
                  </a:ext>
                </a:extLst>
              </a:tr>
              <a:tr h="2806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South Florida Educational FCU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+mn-lt"/>
                        </a:rPr>
                        <a:t>Jade Sharon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420783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South Florida Educational FCU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err="1">
                          <a:latin typeface="+mn-lt"/>
                        </a:rPr>
                        <a:t>Geminiaya</a:t>
                      </a:r>
                      <a:r>
                        <a:rPr lang="en-US" sz="1000" dirty="0">
                          <a:latin typeface="+mn-lt"/>
                        </a:rPr>
                        <a:t> St. Armond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023481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South Florida Educational FCU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+mn-lt"/>
                        </a:rPr>
                        <a:t>Lucas </a:t>
                      </a:r>
                      <a:r>
                        <a:rPr lang="en-US" sz="1000" dirty="0" err="1">
                          <a:latin typeface="+mn-lt"/>
                        </a:rPr>
                        <a:t>Tembras</a:t>
                      </a:r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345337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9166BD1C-4B11-4294-B29B-F7693143AF1B}"/>
              </a:ext>
            </a:extLst>
          </p:cNvPr>
          <p:cNvSpPr txBox="1"/>
          <p:nvPr/>
        </p:nvSpPr>
        <p:spPr>
          <a:xfrm>
            <a:off x="3924298" y="457200"/>
            <a:ext cx="20193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Florida (cont.)</a:t>
            </a:r>
          </a:p>
        </p:txBody>
      </p:sp>
    </p:spTree>
    <p:extLst>
      <p:ext uri="{BB962C8B-B14F-4D97-AF65-F5344CB8AC3E}">
        <p14:creationId xmlns:p14="http://schemas.microsoft.com/office/powerpoint/2010/main" val="24141154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E8D4E-2319-4742-AB7C-517725D25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278" y="0"/>
            <a:ext cx="8681922" cy="457200"/>
          </a:xfrm>
        </p:spPr>
        <p:txBody>
          <a:bodyPr/>
          <a:lstStyle/>
          <a:p>
            <a:pPr algn="r"/>
            <a:r>
              <a:rPr lang="en-US" sz="1200" dirty="0" err="1"/>
              <a:t>FiCEP</a:t>
            </a:r>
            <a:r>
              <a:rPr lang="en-US" sz="1200" dirty="0"/>
              <a:t> Graduates 2020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5114082C-500C-487C-ABBB-E2F4D81975B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5658552"/>
              </p:ext>
            </p:extLst>
          </p:nvPr>
        </p:nvGraphicFramePr>
        <p:xfrm>
          <a:off x="154839" y="1066800"/>
          <a:ext cx="8834322" cy="4135106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1394893">
                  <a:extLst>
                    <a:ext uri="{9D8B030D-6E8A-4147-A177-3AD203B41FA5}">
                      <a16:colId xmlns:a16="http://schemas.microsoft.com/office/drawing/2014/main" val="3967166877"/>
                    </a:ext>
                  </a:extLst>
                </a:gridCol>
                <a:gridCol w="1394893">
                  <a:extLst>
                    <a:ext uri="{9D8B030D-6E8A-4147-A177-3AD203B41FA5}">
                      <a16:colId xmlns:a16="http://schemas.microsoft.com/office/drawing/2014/main" val="3921691942"/>
                    </a:ext>
                  </a:extLst>
                </a:gridCol>
                <a:gridCol w="232482">
                  <a:extLst>
                    <a:ext uri="{9D8B030D-6E8A-4147-A177-3AD203B41FA5}">
                      <a16:colId xmlns:a16="http://schemas.microsoft.com/office/drawing/2014/main" val="4067034385"/>
                    </a:ext>
                  </a:extLst>
                </a:gridCol>
                <a:gridCol w="1394893">
                  <a:extLst>
                    <a:ext uri="{9D8B030D-6E8A-4147-A177-3AD203B41FA5}">
                      <a16:colId xmlns:a16="http://schemas.microsoft.com/office/drawing/2014/main" val="1753811757"/>
                    </a:ext>
                  </a:extLst>
                </a:gridCol>
                <a:gridCol w="1394893">
                  <a:extLst>
                    <a:ext uri="{9D8B030D-6E8A-4147-A177-3AD203B41FA5}">
                      <a16:colId xmlns:a16="http://schemas.microsoft.com/office/drawing/2014/main" val="747796356"/>
                    </a:ext>
                  </a:extLst>
                </a:gridCol>
                <a:gridCol w="232482">
                  <a:extLst>
                    <a:ext uri="{9D8B030D-6E8A-4147-A177-3AD203B41FA5}">
                      <a16:colId xmlns:a16="http://schemas.microsoft.com/office/drawing/2014/main" val="3909523505"/>
                    </a:ext>
                  </a:extLst>
                </a:gridCol>
                <a:gridCol w="1394893">
                  <a:extLst>
                    <a:ext uri="{9D8B030D-6E8A-4147-A177-3AD203B41FA5}">
                      <a16:colId xmlns:a16="http://schemas.microsoft.com/office/drawing/2014/main" val="2210079834"/>
                    </a:ext>
                  </a:extLst>
                </a:gridCol>
                <a:gridCol w="1394893">
                  <a:extLst>
                    <a:ext uri="{9D8B030D-6E8A-4147-A177-3AD203B41FA5}">
                      <a16:colId xmlns:a16="http://schemas.microsoft.com/office/drawing/2014/main" val="1879061495"/>
                    </a:ext>
                  </a:extLst>
                </a:gridCol>
              </a:tblGrid>
              <a:tr h="294626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Credit Union</a:t>
                      </a:r>
                      <a:endParaRPr lang="en-US" sz="1000" dirty="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FiCEP</a:t>
                      </a:r>
                      <a:r>
                        <a:rPr lang="en-US" sz="1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Graduate</a:t>
                      </a:r>
                      <a:endParaRPr lang="en-US" sz="1000" dirty="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Credit Union</a:t>
                      </a:r>
                      <a:endParaRPr lang="en-US" sz="1000" dirty="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FiCEP</a:t>
                      </a:r>
                      <a:r>
                        <a:rPr lang="en-US" sz="1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Graduate</a:t>
                      </a:r>
                      <a:endParaRPr lang="en-US" sz="1000" dirty="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Credit Union</a:t>
                      </a:r>
                      <a:endParaRPr lang="en-US" sz="1000" dirty="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FiCEP</a:t>
                      </a:r>
                      <a:r>
                        <a:rPr lang="en-US" sz="1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Graduate</a:t>
                      </a:r>
                      <a:endParaRPr lang="en-US" sz="1000" dirty="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994198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1000" dirty="0"/>
                        <a:t>Atlanta Postal CU</a:t>
                      </a:r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Aneka Battle</a:t>
                      </a:r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221124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Atlanta Postal CU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+mn-lt"/>
                        </a:rPr>
                        <a:t>Greg Graham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158868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Atlanta Postal 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Yalanda Henderson</a:t>
                      </a:r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904937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1000" dirty="0"/>
                        <a:t>Atlanta Postal CU</a:t>
                      </a:r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Emily Hopper</a:t>
                      </a:r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981878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Health Center 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Jennifer Leisey</a:t>
                      </a:r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27975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Pinnacle 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Monica Finley</a:t>
                      </a:r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362422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Pinnacle 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Colin McInnis</a:t>
                      </a:r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659331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Platinum FCU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Perviz Walji</a:t>
                      </a:r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422893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Robins Financial 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err="1"/>
                        <a:t>DeAnn</a:t>
                      </a:r>
                      <a:r>
                        <a:rPr lang="en-US" sz="1000" dirty="0"/>
                        <a:t> Dent</a:t>
                      </a:r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640962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Robins Financial CU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Donna Drummond</a:t>
                      </a:r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571194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14624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420783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023481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345337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405030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9166BD1C-4B11-4294-B29B-F7693143AF1B}"/>
              </a:ext>
            </a:extLst>
          </p:cNvPr>
          <p:cNvSpPr txBox="1"/>
          <p:nvPr/>
        </p:nvSpPr>
        <p:spPr>
          <a:xfrm>
            <a:off x="3924300" y="532544"/>
            <a:ext cx="129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Georgia</a:t>
            </a:r>
          </a:p>
        </p:txBody>
      </p:sp>
    </p:spTree>
    <p:extLst>
      <p:ext uri="{BB962C8B-B14F-4D97-AF65-F5344CB8AC3E}">
        <p14:creationId xmlns:p14="http://schemas.microsoft.com/office/powerpoint/2010/main" val="240914169"/>
      </p:ext>
    </p:extLst>
  </p:cSld>
  <p:clrMapOvr>
    <a:masterClrMapping/>
  </p:clrMapOvr>
</p:sld>
</file>

<file path=ppt/theme/theme1.xml><?xml version="1.0" encoding="utf-8"?>
<a:theme xmlns:a="http://schemas.openxmlformats.org/drawingml/2006/main" name="Foundation PowerPoint Presentatio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8839</TotalTime>
  <Words>1046</Words>
  <Application>Microsoft Office PowerPoint</Application>
  <PresentationFormat>On-screen Show (4:3)</PresentationFormat>
  <Paragraphs>448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Foundation PowerPoint Presentation</vt:lpstr>
      <vt:lpstr>Custom Design</vt:lpstr>
      <vt:lpstr>Certified Credit Union Financial Counselors 2020 Graduates</vt:lpstr>
      <vt:lpstr>FiCEP Graduates 2020</vt:lpstr>
      <vt:lpstr>FiCEP Graduates 2020</vt:lpstr>
      <vt:lpstr>FiCEP Graduates 2020</vt:lpstr>
      <vt:lpstr>FiCEP Graduates 2020</vt:lpstr>
      <vt:lpstr>FiCEP Graduates 2020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Board of Trustees Meeting</dc:title>
  <dc:creator>Juli Lewis</dc:creator>
  <cp:lastModifiedBy>Juli Lewis</cp:lastModifiedBy>
  <cp:revision>241</cp:revision>
  <dcterms:created xsi:type="dcterms:W3CDTF">2020-05-19T16:44:33Z</dcterms:created>
  <dcterms:modified xsi:type="dcterms:W3CDTF">2021-01-13T22:49:01Z</dcterms:modified>
</cp:coreProperties>
</file>