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256" r:id="rId3"/>
    <p:sldId id="3043" r:id="rId4"/>
    <p:sldId id="3041" r:id="rId5"/>
    <p:sldId id="3045" r:id="rId6"/>
    <p:sldId id="3046" r:id="rId7"/>
    <p:sldId id="3044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792" autoAdjust="0"/>
  </p:normalViewPr>
  <p:slideViewPr>
    <p:cSldViewPr>
      <p:cViewPr varScale="1">
        <p:scale>
          <a:sx n="62" d="100"/>
          <a:sy n="62" d="100"/>
        </p:scale>
        <p:origin x="14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169369" cy="479733"/>
          </a:xfrm>
          <a:prstGeom prst="rect">
            <a:avLst/>
          </a:prstGeom>
        </p:spPr>
        <p:txBody>
          <a:bodyPr vert="horz" lIns="94711" tIns="47355" rIns="94711" bIns="473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179" y="1"/>
            <a:ext cx="3169369" cy="479733"/>
          </a:xfrm>
          <a:prstGeom prst="rect">
            <a:avLst/>
          </a:prstGeom>
        </p:spPr>
        <p:txBody>
          <a:bodyPr vert="horz" lIns="94711" tIns="47355" rIns="94711" bIns="47355" rtlCol="0"/>
          <a:lstStyle>
            <a:lvl1pPr algn="r">
              <a:defRPr sz="1200"/>
            </a:lvl1pPr>
          </a:lstStyle>
          <a:p>
            <a:fld id="{6445809D-CB4C-42A9-BEC7-79B3A2A1F62A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19831"/>
            <a:ext cx="3169369" cy="479733"/>
          </a:xfrm>
          <a:prstGeom prst="rect">
            <a:avLst/>
          </a:prstGeom>
        </p:spPr>
        <p:txBody>
          <a:bodyPr vert="horz" lIns="94711" tIns="47355" rIns="94711" bIns="473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179" y="9119831"/>
            <a:ext cx="3169369" cy="479733"/>
          </a:xfrm>
          <a:prstGeom prst="rect">
            <a:avLst/>
          </a:prstGeom>
        </p:spPr>
        <p:txBody>
          <a:bodyPr vert="horz" lIns="94711" tIns="47355" rIns="94711" bIns="47355" rtlCol="0" anchor="b"/>
          <a:lstStyle>
            <a:lvl1pPr algn="r">
              <a:defRPr sz="1200"/>
            </a:lvl1pPr>
          </a:lstStyle>
          <a:p>
            <a:fld id="{4FDE6DF0-DF4B-4C6F-93E9-A7675ADF8A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95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0061"/>
          </a:xfrm>
          <a:prstGeom prst="rect">
            <a:avLst/>
          </a:prstGeom>
        </p:spPr>
        <p:txBody>
          <a:bodyPr vert="horz" lIns="96624" tIns="48313" rIns="96624" bIns="483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1" cy="480061"/>
          </a:xfrm>
          <a:prstGeom prst="rect">
            <a:avLst/>
          </a:prstGeom>
        </p:spPr>
        <p:txBody>
          <a:bodyPr vert="horz" lIns="96624" tIns="48313" rIns="96624" bIns="48313" rtlCol="0"/>
          <a:lstStyle>
            <a:lvl1pPr algn="r">
              <a:defRPr sz="1200"/>
            </a:lvl1pPr>
          </a:lstStyle>
          <a:p>
            <a:fld id="{683E3407-8D41-445C-A4F8-6F695ADA5C2B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4" tIns="48313" rIns="96624" bIns="483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1"/>
          </a:xfrm>
          <a:prstGeom prst="rect">
            <a:avLst/>
          </a:prstGeom>
        </p:spPr>
        <p:txBody>
          <a:bodyPr vert="horz" lIns="96624" tIns="48313" rIns="96624" bIns="483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1" cy="480061"/>
          </a:xfrm>
          <a:prstGeom prst="rect">
            <a:avLst/>
          </a:prstGeom>
        </p:spPr>
        <p:txBody>
          <a:bodyPr vert="horz" lIns="96624" tIns="48313" rIns="96624" bIns="483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1" cy="480061"/>
          </a:xfrm>
          <a:prstGeom prst="rect">
            <a:avLst/>
          </a:prstGeom>
        </p:spPr>
        <p:txBody>
          <a:bodyPr vert="horz" lIns="96624" tIns="48313" rIns="96624" bIns="48313" rtlCol="0" anchor="b"/>
          <a:lstStyle>
            <a:lvl1pPr algn="r">
              <a:defRPr sz="1200"/>
            </a:lvl1pPr>
          </a:lstStyle>
          <a:p>
            <a:fld id="{BEAC0E33-247E-4031-838A-17C9E6B827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0E33-247E-4031-838A-17C9E6B827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7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9200" y="16906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A presentation 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752600"/>
            <a:ext cx="7239000" cy="1470025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3276600"/>
            <a:ext cx="3276600" cy="457200"/>
          </a:xfrm>
        </p:spPr>
        <p:txBody>
          <a:bodyPr/>
          <a:lstStyle>
            <a:lvl1pPr marL="0" indent="0" algn="r">
              <a:buFontTx/>
              <a:buNone/>
              <a:defRPr sz="13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467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EA8B-E119-43AE-A892-B5231BE25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403BB-F690-4E44-835B-1EF0B09A4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8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C2D20-5C9F-448B-9BEF-C46386138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FA6A-C650-4D0C-AC78-2DDA52373B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2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ACDB-C580-4FDA-9ACD-EC8284656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5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5F14-C53D-4EC1-BED8-D80B3F0D0B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673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cs typeface="+mn-cs"/>
              </a:defRPr>
            </a:lvl1pPr>
          </a:lstStyle>
          <a:p>
            <a:pPr>
              <a:defRPr/>
            </a:pPr>
            <a:fld id="{09B0C465-ACC0-4D97-9CEA-01EB29CF1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4"/>
          <a:stretch>
            <a:fillRect/>
          </a:stretch>
        </p:blipFill>
        <p:spPr bwMode="auto">
          <a:xfrm>
            <a:off x="-22225" y="0"/>
            <a:ext cx="9166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2400" y="3657600"/>
            <a:ext cx="472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2209800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sz="5400" i="1" dirty="0"/>
              <a:t>Certified Credit Union Financial Counselors</a:t>
            </a:r>
            <a:br>
              <a:rPr lang="en-US" sz="5400" i="1" dirty="0"/>
            </a:br>
            <a:r>
              <a:rPr lang="en-US" sz="5400" i="1" dirty="0"/>
              <a:t>2020 Graduates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80137" y="5692914"/>
            <a:ext cx="24352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dirty="0"/>
              <a:t>Updated</a:t>
            </a:r>
          </a:p>
          <a:p>
            <a:r>
              <a:rPr lang="en-US" sz="2000" dirty="0"/>
              <a:t>December 30, 2020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8D4E-2319-4742-AB7C-517725D2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78" y="0"/>
            <a:ext cx="8681922" cy="457200"/>
          </a:xfrm>
        </p:spPr>
        <p:txBody>
          <a:bodyPr/>
          <a:lstStyle/>
          <a:p>
            <a:pPr algn="r"/>
            <a:r>
              <a:rPr lang="en-US" sz="1200" dirty="0" err="1"/>
              <a:t>FiCEP</a:t>
            </a:r>
            <a:r>
              <a:rPr lang="en-US" sz="1200" dirty="0"/>
              <a:t> Graduates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66BD1C-4B11-4294-B29B-F7693143AF1B}"/>
              </a:ext>
            </a:extLst>
          </p:cNvPr>
          <p:cNvSpPr txBox="1"/>
          <p:nvPr/>
        </p:nvSpPr>
        <p:spPr>
          <a:xfrm>
            <a:off x="3924300" y="53254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Alabama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114082C-500C-487C-ABBB-E2F4D8197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82955"/>
              </p:ext>
            </p:extLst>
          </p:nvPr>
        </p:nvGraphicFramePr>
        <p:xfrm>
          <a:off x="101196" y="1033398"/>
          <a:ext cx="8910523" cy="562994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14206">
                  <a:extLst>
                    <a:ext uri="{9D8B030D-6E8A-4147-A177-3AD203B41FA5}">
                      <a16:colId xmlns:a16="http://schemas.microsoft.com/office/drawing/2014/main" val="3967166877"/>
                    </a:ext>
                  </a:extLst>
                </a:gridCol>
                <a:gridCol w="1315735">
                  <a:extLst>
                    <a:ext uri="{9D8B030D-6E8A-4147-A177-3AD203B41FA5}">
                      <a16:colId xmlns:a16="http://schemas.microsoft.com/office/drawing/2014/main" val="3921691942"/>
                    </a:ext>
                  </a:extLst>
                </a:gridCol>
                <a:gridCol w="232189">
                  <a:extLst>
                    <a:ext uri="{9D8B030D-6E8A-4147-A177-3AD203B41FA5}">
                      <a16:colId xmlns:a16="http://schemas.microsoft.com/office/drawing/2014/main" val="4067034385"/>
                    </a:ext>
                  </a:extLst>
                </a:gridCol>
                <a:gridCol w="1731480">
                  <a:extLst>
                    <a:ext uri="{9D8B030D-6E8A-4147-A177-3AD203B41FA5}">
                      <a16:colId xmlns:a16="http://schemas.microsoft.com/office/drawing/2014/main" val="1753811757"/>
                    </a:ext>
                  </a:extLst>
                </a:gridCol>
                <a:gridCol w="1317832">
                  <a:extLst>
                    <a:ext uri="{9D8B030D-6E8A-4147-A177-3AD203B41FA5}">
                      <a16:colId xmlns:a16="http://schemas.microsoft.com/office/drawing/2014/main" val="7477963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095235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10079834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1879061495"/>
                    </a:ext>
                  </a:extLst>
                </a:gridCol>
              </a:tblGrid>
              <a:tr h="2807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41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  <a:r>
                        <a:rPr lang="en-US" sz="1100" baseline="30000" dirty="0"/>
                        <a:t>st</a:t>
                      </a:r>
                      <a:r>
                        <a:rPr lang="en-US" sz="1100" dirty="0"/>
                        <a:t> Resource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Lindsey Jenkins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Birmingham City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Amanda Wood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Patti Moseley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112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Alabama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Grace Brandon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Federal Employees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Kim Montgomery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Theresa Perry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5886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Fay Grainger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Ashley Atchley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Chris Ramsey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49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Kirsten Halverson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Nakima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Boleware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Monique Riggs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187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Alayna Hostetler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Susan Cook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Jill Smith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97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Kassia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Jezak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Summer Dawson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Prentice Stovall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242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Ann Catharine Logan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Jenny Faulk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Ruth Taylor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933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Alec Sabatier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Brandie Garcia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Lindsey Walters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28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Cecily Simon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William Griffiths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Monique Watkins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09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Allison Smith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Jenny Halstead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LSCU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Alisha Stair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119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Matthew Stumpf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Eric Harrell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Redstone FCU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Briana Cousins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46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Clara Sullivan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Guardian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Amy </a:t>
                      </a:r>
                      <a:r>
                        <a:rPr lang="en-US" sz="1100" dirty="0" err="1"/>
                        <a:t>Hollon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Redstone FCU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Kaeshier</a:t>
                      </a:r>
                      <a:r>
                        <a:rPr lang="en-US" sz="1100" dirty="0"/>
                        <a:t> Fernandez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078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Rachel Thigpen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AJ Holmes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Redstone FCU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Jonathan Fowler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34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Alabama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Allie Turner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Amanda Hurley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Redstone FCU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Melanie </a:t>
                      </a:r>
                      <a:r>
                        <a:rPr lang="en-US" sz="1100" dirty="0" err="1"/>
                        <a:t>Plouse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533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Alabama One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Anna Cherry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Melinda Ingram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RiverFall</a:t>
                      </a: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Dorian Brooks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013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Alabama One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Heather Menefee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Amanda Jenkins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RiverFall</a:t>
                      </a: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Eric Kawamura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1879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America’s First FCU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Beverly Cochran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Courtney Johnson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RiverFall</a:t>
                      </a: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Nikki Porter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957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America’s First FCU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Chance Hallmark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Evelyn Johnson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Tuskegee FCU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Pamela Roberts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9566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ASE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Eric Jacks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Jessica Lanier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172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/>
                        <a:t>ASE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Chastity Vickers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Guardian CU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Whitney Morgan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9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06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8D4E-2319-4742-AB7C-517725D2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78" y="0"/>
            <a:ext cx="8681922" cy="457200"/>
          </a:xfrm>
        </p:spPr>
        <p:txBody>
          <a:bodyPr/>
          <a:lstStyle/>
          <a:p>
            <a:pPr algn="r"/>
            <a:r>
              <a:rPr lang="en-US" sz="1200" dirty="0" err="1"/>
              <a:t>FiCEP</a:t>
            </a:r>
            <a:r>
              <a:rPr lang="en-US" sz="1200" dirty="0"/>
              <a:t> Graduates 2020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114082C-500C-487C-ABBB-E2F4D8197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558557"/>
              </p:ext>
            </p:extLst>
          </p:nvPr>
        </p:nvGraphicFramePr>
        <p:xfrm>
          <a:off x="168995" y="776030"/>
          <a:ext cx="8806005" cy="60553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93682">
                  <a:extLst>
                    <a:ext uri="{9D8B030D-6E8A-4147-A177-3AD203B41FA5}">
                      <a16:colId xmlns:a16="http://schemas.microsoft.com/office/drawing/2014/main" val="3967166877"/>
                    </a:ext>
                  </a:extLst>
                </a:gridCol>
                <a:gridCol w="1243040">
                  <a:extLst>
                    <a:ext uri="{9D8B030D-6E8A-4147-A177-3AD203B41FA5}">
                      <a16:colId xmlns:a16="http://schemas.microsoft.com/office/drawing/2014/main" val="392169194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06703438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753811757"/>
                    </a:ext>
                  </a:extLst>
                </a:gridCol>
                <a:gridCol w="1537683">
                  <a:extLst>
                    <a:ext uri="{9D8B030D-6E8A-4147-A177-3AD203B41FA5}">
                      <a16:colId xmlns:a16="http://schemas.microsoft.com/office/drawing/2014/main" val="747796356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909523505"/>
                    </a:ext>
                  </a:extLst>
                </a:gridCol>
                <a:gridCol w="1180518">
                  <a:extLst>
                    <a:ext uri="{9D8B030D-6E8A-4147-A177-3AD203B41FA5}">
                      <a16:colId xmlns:a16="http://schemas.microsoft.com/office/drawing/2014/main" val="2210079834"/>
                    </a:ext>
                  </a:extLst>
                </a:gridCol>
                <a:gridCol w="1393682">
                  <a:extLst>
                    <a:ext uri="{9D8B030D-6E8A-4147-A177-3AD203B41FA5}">
                      <a16:colId xmlns:a16="http://schemas.microsoft.com/office/drawing/2014/main" val="1879061495"/>
                    </a:ext>
                  </a:extLst>
                </a:gridCol>
              </a:tblGrid>
              <a:tr h="2946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41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121 Financial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April Ang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FiCare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Erin Guerra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Payton Burchett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112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Emma Burroughs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FiCare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Leticia Hall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Donna Collier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6309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Carroll Charlene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FiCare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Marian McCoy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Kevin Cooper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49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Corrine Cleland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FiCare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Sonia Welborn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Caneshia</a:t>
                      </a:r>
                      <a:r>
                        <a:rPr lang="en-US" sz="1000" dirty="0">
                          <a:latin typeface="+mn-lt"/>
                        </a:rPr>
                        <a:t> Cottrell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187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Katrina Guidry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FiCare</a:t>
                      </a:r>
                      <a:r>
                        <a:rPr lang="en-US" sz="1000" dirty="0">
                          <a:latin typeface="+mn-lt"/>
                        </a:rPr>
                        <a:t> FCU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Stephanie </a:t>
                      </a:r>
                      <a:r>
                        <a:rPr lang="en-US" sz="1000" dirty="0" err="1">
                          <a:latin typeface="+mn-lt"/>
                        </a:rPr>
                        <a:t>Kasanofsky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Heather Cromer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97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Vicki Harris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FSU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Amber </a:t>
                      </a:r>
                      <a:r>
                        <a:rPr lang="en-US" sz="1000" dirty="0" err="1">
                          <a:latin typeface="+mn-lt"/>
                        </a:rPr>
                        <a:t>Balbosa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Lori </a:t>
                      </a:r>
                      <a:r>
                        <a:rPr lang="en-US" sz="1000" dirty="0" err="1">
                          <a:latin typeface="+mn-lt"/>
                        </a:rPr>
                        <a:t>Cukjati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242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Harriet </a:t>
                      </a:r>
                      <a:r>
                        <a:rPr lang="en-US" sz="1000" dirty="0" err="1">
                          <a:latin typeface="+mn-lt"/>
                        </a:rPr>
                        <a:t>Hice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FSU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Dawson Brown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William Davis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933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Jessica </a:t>
                      </a:r>
                      <a:r>
                        <a:rPr lang="en-US" sz="1000" dirty="0" err="1">
                          <a:latin typeface="+mn-lt"/>
                        </a:rPr>
                        <a:t>Kleid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FSU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Jack </a:t>
                      </a:r>
                      <a:r>
                        <a:rPr lang="en-US" sz="1000" dirty="0" err="1">
                          <a:latin typeface="+mn-lt"/>
                        </a:rPr>
                        <a:t>Clavenna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Seth Dewberry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28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Karl Rogers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FSU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Joey Fairweather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Linda </a:t>
                      </a:r>
                      <a:r>
                        <a:rPr lang="en-US" sz="1000" dirty="0" err="1">
                          <a:latin typeface="+mn-lt"/>
                        </a:rPr>
                        <a:t>Dewees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09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121 Financial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Haley Verbeck 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FSU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Jessica Houston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Michael Eckert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119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</a:t>
                      </a:r>
                      <a:r>
                        <a:rPr kumimoji="0" lang="en-US" sz="1000" b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st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Street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Dawn </a:t>
                      </a:r>
                      <a:r>
                        <a:rPr lang="en-US" sz="1000" dirty="0" err="1"/>
                        <a:t>Gonzalex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FSU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Kiona Tyler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Sara Fletcher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46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1</a:t>
                      </a:r>
                      <a:r>
                        <a:rPr lang="en-US" sz="1000" baseline="30000" dirty="0">
                          <a:latin typeface="+mn-lt"/>
                        </a:rPr>
                        <a:t>st</a:t>
                      </a:r>
                      <a:r>
                        <a:rPr lang="en-US" sz="1000" dirty="0">
                          <a:latin typeface="+mn-lt"/>
                        </a:rPr>
                        <a:t> Street CU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+mn-lt"/>
                        </a:rPr>
                        <a:t>Arthur Hart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FSU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Ashley Walker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Mark Forbes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078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Street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Perry Roberts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FSU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Ashlee Young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Trevor Green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34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Alive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Jessica Austin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Harvesters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Dustin Vaughn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Caroline </a:t>
                      </a:r>
                      <a:r>
                        <a:rPr lang="en-US" sz="1000" dirty="0" err="1">
                          <a:latin typeface="+mn-lt"/>
                        </a:rPr>
                        <a:t>Kanzigg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533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All in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Hannah Wilburn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Members First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Brian Darden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Kat Larson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50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Central CU of Florida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Jeannie </a:t>
                      </a:r>
                      <a:r>
                        <a:rPr lang="en-US" sz="1000" dirty="0" err="1">
                          <a:latin typeface="+mn-lt"/>
                        </a:rPr>
                        <a:t>Saffold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Members First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Ashley DuBois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Matthew Levy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293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Central CU of Florida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Lakiktha</a:t>
                      </a:r>
                      <a:r>
                        <a:rPr lang="en-US" sz="1000" dirty="0">
                          <a:latin typeface="+mn-lt"/>
                        </a:rPr>
                        <a:t> Thompson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Members First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Pamela Roberson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Crystal </a:t>
                      </a:r>
                      <a:r>
                        <a:rPr lang="en-US" sz="1000" dirty="0" err="1">
                          <a:latin typeface="+mn-lt"/>
                        </a:rPr>
                        <a:t>Lirette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458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Envision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Kellie Merck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Miami Postal Service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Jason Luis-Mejia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Faith Lyons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462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Envision CU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Kelli Walter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Miami Postal Service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Ana Sainz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Katelyn </a:t>
                      </a:r>
                      <a:r>
                        <a:rPr lang="en-US" sz="1000" dirty="0" err="1">
                          <a:latin typeface="+mn-lt"/>
                        </a:rPr>
                        <a:t>Martorana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580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FiCare FCU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Michael Alfieri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Miami Postal Service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Denise Verdiguel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Felisa Merryfield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28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FiCare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Taylor </a:t>
                      </a:r>
                      <a:r>
                        <a:rPr lang="en-US" sz="1000" dirty="0" err="1">
                          <a:latin typeface="+mn-lt"/>
                        </a:rPr>
                        <a:t>Badia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Savana Allender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Jennifer Parker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558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FiCare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Ann </a:t>
                      </a:r>
                      <a:r>
                        <a:rPr lang="en-US" sz="1000" dirty="0" err="1">
                          <a:latin typeface="+mn-lt"/>
                        </a:rPr>
                        <a:t>Blinkey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Victoria Baldwin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Coleen Pate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044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FiCare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Alexa </a:t>
                      </a:r>
                      <a:r>
                        <a:rPr lang="en-US" sz="1000" dirty="0" err="1">
                          <a:latin typeface="+mn-lt"/>
                        </a:rPr>
                        <a:t>Dipietro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Adrienne Beck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7738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166BD1C-4B11-4294-B29B-F7693143AF1B}"/>
              </a:ext>
            </a:extLst>
          </p:cNvPr>
          <p:cNvSpPr txBox="1"/>
          <p:nvPr/>
        </p:nvSpPr>
        <p:spPr>
          <a:xfrm>
            <a:off x="3924298" y="381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Florida</a:t>
            </a:r>
          </a:p>
        </p:txBody>
      </p:sp>
    </p:spTree>
    <p:extLst>
      <p:ext uri="{BB962C8B-B14F-4D97-AF65-F5344CB8AC3E}">
        <p14:creationId xmlns:p14="http://schemas.microsoft.com/office/powerpoint/2010/main" val="251556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8D4E-2319-4742-AB7C-517725D2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78" y="0"/>
            <a:ext cx="8681922" cy="457200"/>
          </a:xfrm>
        </p:spPr>
        <p:txBody>
          <a:bodyPr/>
          <a:lstStyle/>
          <a:p>
            <a:pPr algn="r"/>
            <a:r>
              <a:rPr lang="en-US" sz="1200" dirty="0" err="1"/>
              <a:t>FiCEP</a:t>
            </a:r>
            <a:r>
              <a:rPr lang="en-US" sz="1200" dirty="0"/>
              <a:t> Graduates 2020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114082C-500C-487C-ABBB-E2F4D8197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559331"/>
              </p:ext>
            </p:extLst>
          </p:nvPr>
        </p:nvGraphicFramePr>
        <p:xfrm>
          <a:off x="168997" y="857310"/>
          <a:ext cx="8806005" cy="58419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02603">
                  <a:extLst>
                    <a:ext uri="{9D8B030D-6E8A-4147-A177-3AD203B41FA5}">
                      <a16:colId xmlns:a16="http://schemas.microsoft.com/office/drawing/2014/main" val="3967166877"/>
                    </a:ext>
                  </a:extLst>
                </a:gridCol>
                <a:gridCol w="1434119">
                  <a:extLst>
                    <a:ext uri="{9D8B030D-6E8A-4147-A177-3AD203B41FA5}">
                      <a16:colId xmlns:a16="http://schemas.microsoft.com/office/drawing/2014/main" val="392169194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067034385"/>
                    </a:ext>
                  </a:extLst>
                </a:gridCol>
                <a:gridCol w="1461481">
                  <a:extLst>
                    <a:ext uri="{9D8B030D-6E8A-4147-A177-3AD203B41FA5}">
                      <a16:colId xmlns:a16="http://schemas.microsoft.com/office/drawing/2014/main" val="1753811757"/>
                    </a:ext>
                  </a:extLst>
                </a:gridCol>
                <a:gridCol w="1480205">
                  <a:extLst>
                    <a:ext uri="{9D8B030D-6E8A-4147-A177-3AD203B41FA5}">
                      <a16:colId xmlns:a16="http://schemas.microsoft.com/office/drawing/2014/main" val="747796356"/>
                    </a:ext>
                  </a:extLst>
                </a:gridCol>
                <a:gridCol w="211633">
                  <a:extLst>
                    <a:ext uri="{9D8B030D-6E8A-4147-A177-3AD203B41FA5}">
                      <a16:colId xmlns:a16="http://schemas.microsoft.com/office/drawing/2014/main" val="3909523505"/>
                    </a:ext>
                  </a:extLst>
                </a:gridCol>
                <a:gridCol w="1279962">
                  <a:extLst>
                    <a:ext uri="{9D8B030D-6E8A-4147-A177-3AD203B41FA5}">
                      <a16:colId xmlns:a16="http://schemas.microsoft.com/office/drawing/2014/main" val="2210079834"/>
                    </a:ext>
                  </a:extLst>
                </a:gridCol>
                <a:gridCol w="1507402">
                  <a:extLst>
                    <a:ext uri="{9D8B030D-6E8A-4147-A177-3AD203B41FA5}">
                      <a16:colId xmlns:a16="http://schemas.microsoft.com/office/drawing/2014/main" val="1879061495"/>
                    </a:ext>
                  </a:extLst>
                </a:gridCol>
              </a:tblGrid>
              <a:tr h="2946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41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Kayla Reed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Lianet </a:t>
                      </a:r>
                      <a:r>
                        <a:rPr lang="en-US" sz="1000" dirty="0" err="1"/>
                        <a:t>Ariz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Mary Hough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112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Caroline Riley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Samantha Bastien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Rose </a:t>
                      </a:r>
                      <a:r>
                        <a:rPr lang="en-US" sz="1000" dirty="0" err="1">
                          <a:latin typeface="+mn-lt"/>
                        </a:rPr>
                        <a:t>Jeanmary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6309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Vanessa Robinson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Sofia Bautista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Reina Jimenez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49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Andrea Rosenmarkle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Phyllis Berger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>
                          <a:latin typeface="+mn-lt"/>
                        </a:rPr>
                        <a:t>Lushana</a:t>
                      </a:r>
                      <a:r>
                        <a:rPr lang="en-US" sz="1000" dirty="0">
                          <a:latin typeface="+mn-lt"/>
                        </a:rPr>
                        <a:t> Joseph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187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Melissa </a:t>
                      </a:r>
                      <a:r>
                        <a:rPr lang="en-US" sz="1000" dirty="0" err="1">
                          <a:latin typeface="+mn-lt"/>
                        </a:rPr>
                        <a:t>Senter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Luis </a:t>
                      </a:r>
                      <a:r>
                        <a:rPr lang="en-US" sz="1000" dirty="0" err="1"/>
                        <a:t>Carrero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Manie Joyce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97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Maeghan</a:t>
                      </a:r>
                      <a:r>
                        <a:rPr lang="en-US" sz="1000" dirty="0">
                          <a:latin typeface="+mn-lt"/>
                        </a:rPr>
                        <a:t> Smith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Carolina Castro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Edward Lara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242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Denisha Snerling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Natalie Choy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Ashley Lau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933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PenAir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Amber Vickers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Cenobia</a:t>
                      </a:r>
                      <a:r>
                        <a:rPr lang="en-US" sz="1000" dirty="0">
                          <a:latin typeface="+mn-lt"/>
                        </a:rPr>
                        <a:t> Dean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Djamel </a:t>
                      </a:r>
                      <a:r>
                        <a:rPr lang="en-US" sz="1000" dirty="0" err="1">
                          <a:latin typeface="+mn-lt"/>
                        </a:rPr>
                        <a:t>Lhermitus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28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San Antonio Citizens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David Barthle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Maria </a:t>
                      </a:r>
                      <a:r>
                        <a:rPr lang="en-US" sz="1000" dirty="0" err="1">
                          <a:latin typeface="+mn-lt"/>
                        </a:rPr>
                        <a:t>Febles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Batistha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Louissaint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09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San Antonio Citizens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Victoria Linville</a:t>
                      </a:r>
                    </a:p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Alexa Garcia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Erika Luis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119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San Antonio Citizens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Dawn Newsome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David Gonzalez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Alexa Lujan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46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Beatrice </a:t>
                      </a:r>
                      <a:r>
                        <a:rPr lang="en-US" sz="1000" dirty="0" err="1">
                          <a:latin typeface="+mn-lt"/>
                        </a:rPr>
                        <a:t>Alisme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Sinai Gonzalez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Karoll</a:t>
                      </a:r>
                      <a:r>
                        <a:rPr lang="en-US" sz="1000" dirty="0">
                          <a:latin typeface="+mn-lt"/>
                        </a:rPr>
                        <a:t> Marrero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078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Rosalinda </a:t>
                      </a:r>
                      <a:r>
                        <a:rPr lang="en-US" sz="1000" dirty="0" err="1"/>
                        <a:t>Alvizures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Meghan Hargraves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Maria Martinez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34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Indiana Harper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Michael McBride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533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166BD1C-4B11-4294-B29B-F7693143AF1B}"/>
              </a:ext>
            </a:extLst>
          </p:cNvPr>
          <p:cNvSpPr txBox="1"/>
          <p:nvPr/>
        </p:nvSpPr>
        <p:spPr>
          <a:xfrm>
            <a:off x="3924298" y="457200"/>
            <a:ext cx="2019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Florida (cont.)</a:t>
            </a:r>
          </a:p>
        </p:txBody>
      </p:sp>
    </p:spTree>
    <p:extLst>
      <p:ext uri="{BB962C8B-B14F-4D97-AF65-F5344CB8AC3E}">
        <p14:creationId xmlns:p14="http://schemas.microsoft.com/office/powerpoint/2010/main" val="392821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8D4E-2319-4742-AB7C-517725D2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78" y="0"/>
            <a:ext cx="8681922" cy="457200"/>
          </a:xfrm>
        </p:spPr>
        <p:txBody>
          <a:bodyPr/>
          <a:lstStyle/>
          <a:p>
            <a:pPr algn="r"/>
            <a:r>
              <a:rPr lang="en-US" sz="1200" dirty="0" err="1"/>
              <a:t>FiCEP</a:t>
            </a:r>
            <a:r>
              <a:rPr lang="en-US" sz="1200" dirty="0"/>
              <a:t> Graduates 2020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114082C-500C-487C-ABBB-E2F4D8197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960689"/>
              </p:ext>
            </p:extLst>
          </p:nvPr>
        </p:nvGraphicFramePr>
        <p:xfrm>
          <a:off x="168997" y="872550"/>
          <a:ext cx="8806005" cy="58419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02603">
                  <a:extLst>
                    <a:ext uri="{9D8B030D-6E8A-4147-A177-3AD203B41FA5}">
                      <a16:colId xmlns:a16="http://schemas.microsoft.com/office/drawing/2014/main" val="396716687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2169194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067034385"/>
                    </a:ext>
                  </a:extLst>
                </a:gridCol>
                <a:gridCol w="1611919">
                  <a:extLst>
                    <a:ext uri="{9D8B030D-6E8A-4147-A177-3AD203B41FA5}">
                      <a16:colId xmlns:a16="http://schemas.microsoft.com/office/drawing/2014/main" val="1753811757"/>
                    </a:ext>
                  </a:extLst>
                </a:gridCol>
                <a:gridCol w="1468486">
                  <a:extLst>
                    <a:ext uri="{9D8B030D-6E8A-4147-A177-3AD203B41FA5}">
                      <a16:colId xmlns:a16="http://schemas.microsoft.com/office/drawing/2014/main" val="747796356"/>
                    </a:ext>
                  </a:extLst>
                </a:gridCol>
                <a:gridCol w="211633">
                  <a:extLst>
                    <a:ext uri="{9D8B030D-6E8A-4147-A177-3AD203B41FA5}">
                      <a16:colId xmlns:a16="http://schemas.microsoft.com/office/drawing/2014/main" val="3909523505"/>
                    </a:ext>
                  </a:extLst>
                </a:gridCol>
                <a:gridCol w="1279962">
                  <a:extLst>
                    <a:ext uri="{9D8B030D-6E8A-4147-A177-3AD203B41FA5}">
                      <a16:colId xmlns:a16="http://schemas.microsoft.com/office/drawing/2014/main" val="2210079834"/>
                    </a:ext>
                  </a:extLst>
                </a:gridCol>
                <a:gridCol w="1507402">
                  <a:extLst>
                    <a:ext uri="{9D8B030D-6E8A-4147-A177-3AD203B41FA5}">
                      <a16:colId xmlns:a16="http://schemas.microsoft.com/office/drawing/2014/main" val="1879061495"/>
                    </a:ext>
                  </a:extLst>
                </a:gridCol>
              </a:tblGrid>
              <a:tr h="2946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41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Allison Molina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Camrin</a:t>
                      </a:r>
                      <a:r>
                        <a:rPr lang="en-US" sz="1000" dirty="0">
                          <a:latin typeface="+mn-lt"/>
                        </a:rPr>
                        <a:t> Thompson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112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Diana Morales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Chrisanntae</a:t>
                      </a:r>
                      <a:r>
                        <a:rPr lang="en-US" sz="1000" dirty="0">
                          <a:latin typeface="+mn-lt"/>
                        </a:rPr>
                        <a:t> Williams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6309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Eyza</a:t>
                      </a:r>
                      <a:r>
                        <a:rPr lang="en-US" sz="1000" dirty="0">
                          <a:latin typeface="+mn-lt"/>
                        </a:rPr>
                        <a:t> Pareja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Terrence Williams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49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Manuel Pascual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Anissa Wong Won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187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Ana Perez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Suncoast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Amy </a:t>
                      </a:r>
                      <a:r>
                        <a:rPr lang="en-US" sz="1000" dirty="0" err="1"/>
                        <a:t>Antolak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97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Mayada</a:t>
                      </a:r>
                      <a:r>
                        <a:rPr lang="en-US" sz="1000" dirty="0">
                          <a:latin typeface="+mn-lt"/>
                        </a:rPr>
                        <a:t> Ramirez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Suncoast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David </a:t>
                      </a:r>
                      <a:r>
                        <a:rPr lang="en-US" sz="1000" dirty="0" err="1"/>
                        <a:t>Luebke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24227"/>
                  </a:ext>
                </a:extLst>
              </a:tr>
              <a:tr h="356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Cindy Reyes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Suncoast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Lewrissa</a:t>
                      </a:r>
                      <a:r>
                        <a:rPr lang="en-US" sz="1000" dirty="0"/>
                        <a:t> Mainwaring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933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Jonathan Rivero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Suncoast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Carly Mullins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28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Alexandra Ruiz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Suncoast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David White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09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Evarista</a:t>
                      </a:r>
                      <a:r>
                        <a:rPr lang="en-US" sz="1000" dirty="0">
                          <a:latin typeface="+mn-lt"/>
                        </a:rPr>
                        <a:t> Sanchez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Tampa Bay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Jessica Lebron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119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Jessica </a:t>
                      </a:r>
                      <a:r>
                        <a:rPr lang="en-US" sz="1000" dirty="0" err="1">
                          <a:latin typeface="+mn-lt"/>
                        </a:rPr>
                        <a:t>Saura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Tampa Bay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Anabel Ramos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46248"/>
                  </a:ext>
                </a:extLst>
              </a:tr>
              <a:tr h="280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Jade Sharon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078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+mn-lt"/>
                        </a:rPr>
                        <a:t>Geminiaya</a:t>
                      </a:r>
                      <a:r>
                        <a:rPr lang="en-US" sz="1000" dirty="0">
                          <a:latin typeface="+mn-lt"/>
                        </a:rPr>
                        <a:t> St. Armond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34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South Florida Educational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Lucas </a:t>
                      </a:r>
                      <a:r>
                        <a:rPr lang="en-US" sz="1000" dirty="0" err="1">
                          <a:latin typeface="+mn-lt"/>
                        </a:rPr>
                        <a:t>Tembras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533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166BD1C-4B11-4294-B29B-F7693143AF1B}"/>
              </a:ext>
            </a:extLst>
          </p:cNvPr>
          <p:cNvSpPr txBox="1"/>
          <p:nvPr/>
        </p:nvSpPr>
        <p:spPr>
          <a:xfrm>
            <a:off x="3924298" y="457200"/>
            <a:ext cx="2019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Florida (cont.)</a:t>
            </a:r>
          </a:p>
        </p:txBody>
      </p:sp>
    </p:spTree>
    <p:extLst>
      <p:ext uri="{BB962C8B-B14F-4D97-AF65-F5344CB8AC3E}">
        <p14:creationId xmlns:p14="http://schemas.microsoft.com/office/powerpoint/2010/main" val="241411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8D4E-2319-4742-AB7C-517725D2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78" y="0"/>
            <a:ext cx="8681922" cy="457200"/>
          </a:xfrm>
        </p:spPr>
        <p:txBody>
          <a:bodyPr/>
          <a:lstStyle/>
          <a:p>
            <a:pPr algn="r"/>
            <a:r>
              <a:rPr lang="en-US" sz="1200" dirty="0" err="1"/>
              <a:t>FiCEP</a:t>
            </a:r>
            <a:r>
              <a:rPr lang="en-US" sz="1200" dirty="0"/>
              <a:t> Graduates 2020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114082C-500C-487C-ABBB-E2F4D8197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658552"/>
              </p:ext>
            </p:extLst>
          </p:nvPr>
        </p:nvGraphicFramePr>
        <p:xfrm>
          <a:off x="154839" y="1066800"/>
          <a:ext cx="8834322" cy="413510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94893">
                  <a:extLst>
                    <a:ext uri="{9D8B030D-6E8A-4147-A177-3AD203B41FA5}">
                      <a16:colId xmlns:a16="http://schemas.microsoft.com/office/drawing/2014/main" val="3967166877"/>
                    </a:ext>
                  </a:extLst>
                </a:gridCol>
                <a:gridCol w="1394893">
                  <a:extLst>
                    <a:ext uri="{9D8B030D-6E8A-4147-A177-3AD203B41FA5}">
                      <a16:colId xmlns:a16="http://schemas.microsoft.com/office/drawing/2014/main" val="3921691942"/>
                    </a:ext>
                  </a:extLst>
                </a:gridCol>
                <a:gridCol w="232482">
                  <a:extLst>
                    <a:ext uri="{9D8B030D-6E8A-4147-A177-3AD203B41FA5}">
                      <a16:colId xmlns:a16="http://schemas.microsoft.com/office/drawing/2014/main" val="4067034385"/>
                    </a:ext>
                  </a:extLst>
                </a:gridCol>
                <a:gridCol w="1394893">
                  <a:extLst>
                    <a:ext uri="{9D8B030D-6E8A-4147-A177-3AD203B41FA5}">
                      <a16:colId xmlns:a16="http://schemas.microsoft.com/office/drawing/2014/main" val="1753811757"/>
                    </a:ext>
                  </a:extLst>
                </a:gridCol>
                <a:gridCol w="1394893">
                  <a:extLst>
                    <a:ext uri="{9D8B030D-6E8A-4147-A177-3AD203B41FA5}">
                      <a16:colId xmlns:a16="http://schemas.microsoft.com/office/drawing/2014/main" val="747796356"/>
                    </a:ext>
                  </a:extLst>
                </a:gridCol>
                <a:gridCol w="232482">
                  <a:extLst>
                    <a:ext uri="{9D8B030D-6E8A-4147-A177-3AD203B41FA5}">
                      <a16:colId xmlns:a16="http://schemas.microsoft.com/office/drawing/2014/main" val="3909523505"/>
                    </a:ext>
                  </a:extLst>
                </a:gridCol>
                <a:gridCol w="1394893">
                  <a:extLst>
                    <a:ext uri="{9D8B030D-6E8A-4147-A177-3AD203B41FA5}">
                      <a16:colId xmlns:a16="http://schemas.microsoft.com/office/drawing/2014/main" val="2210079834"/>
                    </a:ext>
                  </a:extLst>
                </a:gridCol>
                <a:gridCol w="1394893">
                  <a:extLst>
                    <a:ext uri="{9D8B030D-6E8A-4147-A177-3AD203B41FA5}">
                      <a16:colId xmlns:a16="http://schemas.microsoft.com/office/drawing/2014/main" val="1879061495"/>
                    </a:ext>
                  </a:extLst>
                </a:gridCol>
              </a:tblGrid>
              <a:tr h="2946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Credit Union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FiCEP</a:t>
                      </a:r>
                      <a:r>
                        <a:rPr lang="en-US" sz="1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Graduate</a:t>
                      </a:r>
                      <a:endParaRPr lang="en-US" sz="10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41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Atlanta Postal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Aneka Battle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112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Atlanta Postal CU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Greg Graham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5886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Atlanta Postal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Yalanda Henderson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49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/>
                        <a:t>Atlanta Postal CU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Emily Hopper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187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Health Center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Jennifer Leisey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97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Pinnacle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Monica Finley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242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Pinnacle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Colin McInnis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933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Platinum FCU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Perviz Walji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28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Robins Financial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DeAnn</a:t>
                      </a:r>
                      <a:r>
                        <a:rPr lang="en-US" sz="1000" dirty="0"/>
                        <a:t> Dent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09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Robins Financial CU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Donna Drummond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119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46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078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34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533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503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166BD1C-4B11-4294-B29B-F7693143AF1B}"/>
              </a:ext>
            </a:extLst>
          </p:cNvPr>
          <p:cNvSpPr txBox="1"/>
          <p:nvPr/>
        </p:nvSpPr>
        <p:spPr>
          <a:xfrm>
            <a:off x="3924300" y="53254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Georgia</a:t>
            </a:r>
          </a:p>
        </p:txBody>
      </p:sp>
    </p:spTree>
    <p:extLst>
      <p:ext uri="{BB962C8B-B14F-4D97-AF65-F5344CB8AC3E}">
        <p14:creationId xmlns:p14="http://schemas.microsoft.com/office/powerpoint/2010/main" val="240914169"/>
      </p:ext>
    </p:extLst>
  </p:cSld>
  <p:clrMapOvr>
    <a:masterClrMapping/>
  </p:clrMapOvr>
</p:sld>
</file>

<file path=ppt/theme/theme1.xml><?xml version="1.0" encoding="utf-8"?>
<a:theme xmlns:a="http://schemas.openxmlformats.org/drawingml/2006/main" name="Foundation PowerPoint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8839</TotalTime>
  <Words>1046</Words>
  <Application>Microsoft Office PowerPoint</Application>
  <PresentationFormat>On-screen Show (4:3)</PresentationFormat>
  <Paragraphs>448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Foundation PowerPoint Presentation</vt:lpstr>
      <vt:lpstr>Custom Design</vt:lpstr>
      <vt:lpstr>Certified Credit Union Financial Counselors 2020 Graduates</vt:lpstr>
      <vt:lpstr>FiCEP Graduates 2020</vt:lpstr>
      <vt:lpstr>FiCEP Graduates 2020</vt:lpstr>
      <vt:lpstr>FiCEP Graduates 2020</vt:lpstr>
      <vt:lpstr>FiCEP Graduates 2020</vt:lpstr>
      <vt:lpstr>FiCEP Graduates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Trustees Meeting</dc:title>
  <dc:creator>Juli Lewis</dc:creator>
  <cp:lastModifiedBy>Juli Lewis</cp:lastModifiedBy>
  <cp:revision>241</cp:revision>
  <dcterms:created xsi:type="dcterms:W3CDTF">2020-05-19T16:44:33Z</dcterms:created>
  <dcterms:modified xsi:type="dcterms:W3CDTF">2021-01-13T22:49:01Z</dcterms:modified>
</cp:coreProperties>
</file>