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2"/>
  </p:notesMasterIdLst>
  <p:handoutMasterIdLst>
    <p:handoutMasterId r:id="rId13"/>
  </p:handoutMasterIdLst>
  <p:sldIdLst>
    <p:sldId id="2809" r:id="rId3"/>
    <p:sldId id="2839" r:id="rId4"/>
    <p:sldId id="2816" r:id="rId5"/>
    <p:sldId id="2821" r:id="rId6"/>
    <p:sldId id="2831" r:id="rId7"/>
    <p:sldId id="2838" r:id="rId8"/>
    <p:sldId id="2837" r:id="rId9"/>
    <p:sldId id="2836" r:id="rId10"/>
    <p:sldId id="266" r:id="rId11"/>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00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81" autoAdjust="0"/>
    <p:restoredTop sz="88889" autoAdjust="0"/>
  </p:normalViewPr>
  <p:slideViewPr>
    <p:cSldViewPr>
      <p:cViewPr varScale="1">
        <p:scale>
          <a:sx n="109" d="100"/>
          <a:sy n="109" d="100"/>
        </p:scale>
        <p:origin x="1758"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3041438" cy="464979"/>
          </a:xfrm>
          <a:prstGeom prst="rect">
            <a:avLst/>
          </a:prstGeom>
        </p:spPr>
        <p:txBody>
          <a:bodyPr vert="horz" lIns="91411" tIns="45705" rIns="91411" bIns="45705" rtlCol="0"/>
          <a:lstStyle>
            <a:lvl1pPr algn="l">
              <a:defRPr sz="1200"/>
            </a:lvl1pPr>
          </a:lstStyle>
          <a:p>
            <a:endParaRPr lang="en-US" dirty="0"/>
          </a:p>
        </p:txBody>
      </p:sp>
      <p:sp>
        <p:nvSpPr>
          <p:cNvPr id="3" name="Date Placeholder 2"/>
          <p:cNvSpPr>
            <a:spLocks noGrp="1"/>
          </p:cNvSpPr>
          <p:nvPr>
            <p:ph type="dt" sz="quarter" idx="1"/>
          </p:nvPr>
        </p:nvSpPr>
        <p:spPr>
          <a:xfrm>
            <a:off x="3976902" y="2"/>
            <a:ext cx="3041438" cy="464979"/>
          </a:xfrm>
          <a:prstGeom prst="rect">
            <a:avLst/>
          </a:prstGeom>
        </p:spPr>
        <p:txBody>
          <a:bodyPr vert="horz" lIns="91411" tIns="45705" rIns="91411" bIns="45705" rtlCol="0"/>
          <a:lstStyle>
            <a:lvl1pPr algn="r">
              <a:defRPr sz="1200"/>
            </a:lvl1pPr>
          </a:lstStyle>
          <a:p>
            <a:fld id="{6445809D-CB4C-42A9-BEC7-79B3A2A1F62A}" type="datetimeFigureOut">
              <a:rPr lang="en-US" smtClean="0"/>
              <a:t>7/27/2020</a:t>
            </a:fld>
            <a:endParaRPr lang="en-US" dirty="0"/>
          </a:p>
        </p:txBody>
      </p:sp>
      <p:sp>
        <p:nvSpPr>
          <p:cNvPr id="4" name="Footer Placeholder 3"/>
          <p:cNvSpPr>
            <a:spLocks noGrp="1"/>
          </p:cNvSpPr>
          <p:nvPr>
            <p:ph type="ftr" sz="quarter" idx="2"/>
          </p:nvPr>
        </p:nvSpPr>
        <p:spPr>
          <a:xfrm>
            <a:off x="4" y="8839361"/>
            <a:ext cx="3041438" cy="464979"/>
          </a:xfrm>
          <a:prstGeom prst="rect">
            <a:avLst/>
          </a:prstGeom>
        </p:spPr>
        <p:txBody>
          <a:bodyPr vert="horz" lIns="91411" tIns="45705" rIns="91411" bIns="4570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902" y="8839361"/>
            <a:ext cx="3041438" cy="464979"/>
          </a:xfrm>
          <a:prstGeom prst="rect">
            <a:avLst/>
          </a:prstGeom>
        </p:spPr>
        <p:txBody>
          <a:bodyPr vert="horz" lIns="91411" tIns="45705" rIns="91411" bIns="45705" rtlCol="0" anchor="b"/>
          <a:lstStyle>
            <a:lvl1pPr algn="r">
              <a:defRPr sz="1200"/>
            </a:lvl1pPr>
          </a:lstStyle>
          <a:p>
            <a:fld id="{4FDE6DF0-DF4B-4C6F-93E9-A7675ADF8AB5}" type="slidenum">
              <a:rPr lang="en-US" smtClean="0"/>
              <a:t>‹#›</a:t>
            </a:fld>
            <a:endParaRPr lang="en-US" dirty="0"/>
          </a:p>
        </p:txBody>
      </p:sp>
    </p:spTree>
    <p:extLst>
      <p:ext uri="{BB962C8B-B14F-4D97-AF65-F5344CB8AC3E}">
        <p14:creationId xmlns:p14="http://schemas.microsoft.com/office/powerpoint/2010/main" val="3779995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1969" cy="465298"/>
          </a:xfrm>
          <a:prstGeom prst="rect">
            <a:avLst/>
          </a:prstGeom>
        </p:spPr>
        <p:txBody>
          <a:bodyPr vert="horz" lIns="93257" tIns="46630" rIns="93257" bIns="46630" rtlCol="0"/>
          <a:lstStyle>
            <a:lvl1pPr algn="l">
              <a:defRPr sz="1200"/>
            </a:lvl1pPr>
          </a:lstStyle>
          <a:p>
            <a:endParaRPr lang="en-US" dirty="0"/>
          </a:p>
        </p:txBody>
      </p:sp>
      <p:sp>
        <p:nvSpPr>
          <p:cNvPr id="3" name="Date Placeholder 2"/>
          <p:cNvSpPr>
            <a:spLocks noGrp="1"/>
          </p:cNvSpPr>
          <p:nvPr>
            <p:ph type="dt" idx="1"/>
          </p:nvPr>
        </p:nvSpPr>
        <p:spPr>
          <a:xfrm>
            <a:off x="3976334" y="1"/>
            <a:ext cx="3041969" cy="465298"/>
          </a:xfrm>
          <a:prstGeom prst="rect">
            <a:avLst/>
          </a:prstGeom>
        </p:spPr>
        <p:txBody>
          <a:bodyPr vert="horz" lIns="93257" tIns="46630" rIns="93257" bIns="46630" rtlCol="0"/>
          <a:lstStyle>
            <a:lvl1pPr algn="r">
              <a:defRPr sz="1200"/>
            </a:lvl1pPr>
          </a:lstStyle>
          <a:p>
            <a:fld id="{683E3407-8D41-445C-A4F8-6F695ADA5C2B}" type="datetimeFigureOut">
              <a:rPr lang="en-US" smtClean="0"/>
              <a:t>7/27/2020</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57" tIns="46630" rIns="93257" bIns="46630" rtlCol="0" anchor="ctr"/>
          <a:lstStyle/>
          <a:p>
            <a:endParaRPr lang="en-US" dirty="0"/>
          </a:p>
        </p:txBody>
      </p:sp>
      <p:sp>
        <p:nvSpPr>
          <p:cNvPr id="5" name="Notes Placeholder 4"/>
          <p:cNvSpPr>
            <a:spLocks noGrp="1"/>
          </p:cNvSpPr>
          <p:nvPr>
            <p:ph type="body" sz="quarter" idx="3"/>
          </p:nvPr>
        </p:nvSpPr>
        <p:spPr>
          <a:xfrm>
            <a:off x="701993" y="4420316"/>
            <a:ext cx="5615940" cy="4187668"/>
          </a:xfrm>
          <a:prstGeom prst="rect">
            <a:avLst/>
          </a:prstGeom>
        </p:spPr>
        <p:txBody>
          <a:bodyPr vert="horz" lIns="93257" tIns="46630" rIns="93257" bIns="4663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9014"/>
            <a:ext cx="3041969" cy="465298"/>
          </a:xfrm>
          <a:prstGeom prst="rect">
            <a:avLst/>
          </a:prstGeom>
        </p:spPr>
        <p:txBody>
          <a:bodyPr vert="horz" lIns="93257" tIns="46630" rIns="93257" bIns="4663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4" y="8839014"/>
            <a:ext cx="3041969" cy="465298"/>
          </a:xfrm>
          <a:prstGeom prst="rect">
            <a:avLst/>
          </a:prstGeom>
        </p:spPr>
        <p:txBody>
          <a:bodyPr vert="horz" lIns="93257" tIns="46630" rIns="93257" bIns="46630" rtlCol="0" anchor="b"/>
          <a:lstStyle>
            <a:lvl1pPr algn="r">
              <a:defRPr sz="1200"/>
            </a:lvl1pPr>
          </a:lstStyle>
          <a:p>
            <a:fld id="{BEAC0E33-247E-4031-838A-17C9E6B82702}" type="slidenum">
              <a:rPr lang="en-US" smtClean="0"/>
              <a:t>‹#›</a:t>
            </a:fld>
            <a:endParaRPr lang="en-US" dirty="0"/>
          </a:p>
        </p:txBody>
      </p:sp>
    </p:spTree>
    <p:extLst>
      <p:ext uri="{BB962C8B-B14F-4D97-AF65-F5344CB8AC3E}">
        <p14:creationId xmlns:p14="http://schemas.microsoft.com/office/powerpoint/2010/main" val="332673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p:nvSpPr>
        <p:spPr bwMode="auto">
          <a:xfrm>
            <a:off x="1219200" y="1690688"/>
            <a:ext cx="2438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dirty="0">
                <a:cs typeface="+mn-cs"/>
              </a:rPr>
              <a:t>A presentation on</a:t>
            </a:r>
          </a:p>
        </p:txBody>
      </p:sp>
      <p:sp>
        <p:nvSpPr>
          <p:cNvPr id="3074" name="Rectangle 2"/>
          <p:cNvSpPr>
            <a:spLocks noGrp="1" noChangeArrowheads="1"/>
          </p:cNvSpPr>
          <p:nvPr>
            <p:ph type="ctrTitle"/>
          </p:nvPr>
        </p:nvSpPr>
        <p:spPr>
          <a:xfrm>
            <a:off x="1219200" y="1752600"/>
            <a:ext cx="7239000" cy="1470025"/>
          </a:xfrm>
        </p:spPr>
        <p:txBody>
          <a:bodyPr/>
          <a:lstStyle>
            <a:lvl1pPr>
              <a:defRPr sz="3200"/>
            </a:lvl1pPr>
          </a:lstStyle>
          <a:p>
            <a:pPr lvl="0"/>
            <a:r>
              <a:rPr lang="en-US" noProof="0"/>
              <a:t>Click to edit Master title style</a:t>
            </a:r>
            <a:endParaRPr lang="en-US" noProof="0" dirty="0"/>
          </a:p>
        </p:txBody>
      </p:sp>
      <p:sp>
        <p:nvSpPr>
          <p:cNvPr id="3075" name="Rectangle 3"/>
          <p:cNvSpPr>
            <a:spLocks noGrp="1" noChangeArrowheads="1"/>
          </p:cNvSpPr>
          <p:nvPr>
            <p:ph type="subTitle" idx="1"/>
          </p:nvPr>
        </p:nvSpPr>
        <p:spPr>
          <a:xfrm>
            <a:off x="5181600" y="3276600"/>
            <a:ext cx="3276600" cy="457200"/>
          </a:xfrm>
        </p:spPr>
        <p:txBody>
          <a:bodyPr/>
          <a:lstStyle>
            <a:lvl1pPr marL="0" indent="0" algn="r">
              <a:buFontTx/>
              <a:buNone/>
              <a:defRPr sz="1300"/>
            </a:lvl1pPr>
          </a:lstStyle>
          <a:p>
            <a:pPr lvl="0"/>
            <a:r>
              <a:rPr lang="en-US" noProof="0"/>
              <a:t>Click to edit Master subtitle style</a:t>
            </a:r>
          </a:p>
        </p:txBody>
      </p:sp>
    </p:spTree>
    <p:extLst>
      <p:ext uri="{BB962C8B-B14F-4D97-AF65-F5344CB8AC3E}">
        <p14:creationId xmlns:p14="http://schemas.microsoft.com/office/powerpoint/2010/main" val="1474672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5073EA8B-E119-43AE-A892-B5231BE25711}" type="slidenum">
              <a:rPr lang="en-US"/>
              <a:pPr>
                <a:defRPr/>
              </a:pPr>
              <a:t>‹#›</a:t>
            </a:fld>
            <a:endParaRPr lang="en-US" dirty="0"/>
          </a:p>
        </p:txBody>
      </p:sp>
    </p:spTree>
    <p:extLst>
      <p:ext uri="{BB962C8B-B14F-4D97-AF65-F5344CB8AC3E}">
        <p14:creationId xmlns:p14="http://schemas.microsoft.com/office/powerpoint/2010/main" val="2843629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19100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19100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A68403BB-F690-4E44-835B-1EF0B09A4AF7}" type="slidenum">
              <a:rPr lang="en-US"/>
              <a:pPr>
                <a:defRPr/>
              </a:pPr>
              <a:t>‹#›</a:t>
            </a:fld>
            <a:endParaRPr lang="en-US" dirty="0"/>
          </a:p>
        </p:txBody>
      </p:sp>
    </p:spTree>
    <p:extLst>
      <p:ext uri="{BB962C8B-B14F-4D97-AF65-F5344CB8AC3E}">
        <p14:creationId xmlns:p14="http://schemas.microsoft.com/office/powerpoint/2010/main" val="798286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a:spLocks noGrp="1" noChangeArrowheads="1"/>
          </p:cNvSpPr>
          <p:nvPr>
            <p:ph type="sldNum" sz="quarter" idx="10"/>
          </p:nvPr>
        </p:nvSpPr>
        <p:spPr>
          <a:ln/>
        </p:spPr>
        <p:txBody>
          <a:bodyPr/>
          <a:lstStyle>
            <a:lvl1pPr>
              <a:defRPr/>
            </a:lvl1pPr>
          </a:lstStyle>
          <a:p>
            <a:pPr>
              <a:defRPr/>
            </a:pPr>
            <a:fld id="{8B6C2D20-5C9F-448B-9BEF-C46386138390}" type="slidenum">
              <a:rPr lang="en-US"/>
              <a:pPr>
                <a:defRPr/>
              </a:pPr>
              <a:t>‹#›</a:t>
            </a:fld>
            <a:endParaRPr lang="en-US" dirty="0"/>
          </a:p>
        </p:txBody>
      </p:sp>
    </p:spTree>
    <p:extLst>
      <p:ext uri="{BB962C8B-B14F-4D97-AF65-F5344CB8AC3E}">
        <p14:creationId xmlns:p14="http://schemas.microsoft.com/office/powerpoint/2010/main" val="3434610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F31EFA6A-C650-4D0C-AC78-2DDA52373B93}" type="slidenum">
              <a:rPr lang="en-US"/>
              <a:pPr>
                <a:defRPr/>
              </a:pPr>
              <a:t>‹#›</a:t>
            </a:fld>
            <a:endParaRPr lang="en-US" dirty="0"/>
          </a:p>
        </p:txBody>
      </p:sp>
    </p:spTree>
    <p:extLst>
      <p:ext uri="{BB962C8B-B14F-4D97-AF65-F5344CB8AC3E}">
        <p14:creationId xmlns:p14="http://schemas.microsoft.com/office/powerpoint/2010/main" val="3794822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F4BACDB-C580-4FDA-9ACD-EC8284656AF0}" type="slidenum">
              <a:rPr lang="en-US"/>
              <a:pPr>
                <a:defRPr/>
              </a:pPr>
              <a:t>‹#›</a:t>
            </a:fld>
            <a:endParaRPr lang="en-US" dirty="0"/>
          </a:p>
        </p:txBody>
      </p:sp>
    </p:spTree>
    <p:extLst>
      <p:ext uri="{BB962C8B-B14F-4D97-AF65-F5344CB8AC3E}">
        <p14:creationId xmlns:p14="http://schemas.microsoft.com/office/powerpoint/2010/main" val="1270658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1715F14-C53D-4EC1-BED8-D80B3F0D0B52}" type="slidenum">
              <a:rPr lang="en-US"/>
              <a:pPr>
                <a:defRPr/>
              </a:pPr>
              <a:t>‹#›</a:t>
            </a:fld>
            <a:endParaRPr lang="en-US" dirty="0"/>
          </a:p>
        </p:txBody>
      </p:sp>
    </p:spTree>
    <p:extLst>
      <p:ext uri="{BB962C8B-B14F-4D97-AF65-F5344CB8AC3E}">
        <p14:creationId xmlns:p14="http://schemas.microsoft.com/office/powerpoint/2010/main" val="968328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36737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600200"/>
            <a:ext cx="8229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553200" y="64770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cs typeface="+mn-cs"/>
              </a:defRPr>
            </a:lvl1pPr>
          </a:lstStyle>
          <a:p>
            <a:pPr>
              <a:defRPr/>
            </a:pPr>
            <a:fld id="{09B0C465-ACC0-4D97-9CEA-01EB29CF19F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0" r:id="rId1"/>
    <p:sldLayoutId id="2147483673" r:id="rId2"/>
    <p:sldLayoutId id="2147483674" r:id="rId3"/>
    <p:sldLayoutId id="2147483675" r:id="rId4"/>
    <p:sldLayoutId id="2147483676" r:id="rId5"/>
    <p:sldLayoutId id="2147483677" r:id="rId6"/>
    <p:sldLayoutId id="2147483678" r:id="rId7"/>
  </p:sldLayoutIdLst>
  <p:hf sldNum="0" hdr="0" ftr="0" dt="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p:cNvPicPr>
          <p:nvPr/>
        </p:nvPicPr>
        <p:blipFill>
          <a:blip r:embed="rId3">
            <a:extLst>
              <a:ext uri="{28A0092B-C50C-407E-A947-70E740481C1C}">
                <a14:useLocalDpi xmlns:a14="http://schemas.microsoft.com/office/drawing/2010/main" val="0"/>
              </a:ext>
            </a:extLst>
          </a:blip>
          <a:srcRect b="6914"/>
          <a:stretch>
            <a:fillRect/>
          </a:stretch>
        </p:blipFill>
        <p:spPr bwMode="auto">
          <a:xfrm>
            <a:off x="-22225" y="0"/>
            <a:ext cx="916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3962400" y="3657600"/>
            <a:ext cx="4724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79" r:id="rId1"/>
  </p:sldLayoutIdLst>
  <p:hf sldNum="0" hdr="0" ftr="0" dt="0"/>
  <p:txStyles>
    <p:title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charset="0"/>
        </a:defRPr>
      </a:lvl2pPr>
      <a:lvl3pPr algn="ctr" rtl="0" eaLnBrk="0" fontAlgn="base" hangingPunct="0">
        <a:spcBef>
          <a:spcPct val="0"/>
        </a:spcBef>
        <a:spcAft>
          <a:spcPct val="0"/>
        </a:spcAft>
        <a:defRPr sz="3600" b="1">
          <a:solidFill>
            <a:schemeClr val="bg1"/>
          </a:solidFill>
          <a:latin typeface="Arial" charset="0"/>
        </a:defRPr>
      </a:lvl3pPr>
      <a:lvl4pPr algn="ctr" rtl="0" eaLnBrk="0" fontAlgn="base" hangingPunct="0">
        <a:spcBef>
          <a:spcPct val="0"/>
        </a:spcBef>
        <a:spcAft>
          <a:spcPct val="0"/>
        </a:spcAft>
        <a:defRPr sz="3600" b="1">
          <a:solidFill>
            <a:schemeClr val="bg1"/>
          </a:solidFill>
          <a:latin typeface="Arial" charset="0"/>
        </a:defRPr>
      </a:lvl4pPr>
      <a:lvl5pPr algn="ctr" rtl="0" eaLnBrk="0" fontAlgn="base" hangingPunct="0">
        <a:spcBef>
          <a:spcPct val="0"/>
        </a:spcBef>
        <a:spcAft>
          <a:spcPct val="0"/>
        </a:spcAft>
        <a:defRPr sz="3600" b="1">
          <a:solidFill>
            <a:schemeClr val="bg1"/>
          </a:solidFill>
          <a:latin typeface="Arial" charset="0"/>
        </a:defRPr>
      </a:lvl5pPr>
      <a:lvl6pPr marL="457200" algn="ctr" rtl="0" fontAlgn="base">
        <a:spcBef>
          <a:spcPct val="0"/>
        </a:spcBef>
        <a:spcAft>
          <a:spcPct val="0"/>
        </a:spcAft>
        <a:defRPr sz="3600" b="1">
          <a:solidFill>
            <a:schemeClr val="bg1"/>
          </a:solidFill>
          <a:latin typeface="Arial" charset="0"/>
        </a:defRPr>
      </a:lvl6pPr>
      <a:lvl7pPr marL="914400" algn="ctr" rtl="0" fontAlgn="base">
        <a:spcBef>
          <a:spcPct val="0"/>
        </a:spcBef>
        <a:spcAft>
          <a:spcPct val="0"/>
        </a:spcAft>
        <a:defRPr sz="3600" b="1">
          <a:solidFill>
            <a:schemeClr val="bg1"/>
          </a:solidFill>
          <a:latin typeface="Arial" charset="0"/>
        </a:defRPr>
      </a:lvl7pPr>
      <a:lvl8pPr marL="1371600" algn="ctr" rtl="0" fontAlgn="base">
        <a:spcBef>
          <a:spcPct val="0"/>
        </a:spcBef>
        <a:spcAft>
          <a:spcPct val="0"/>
        </a:spcAft>
        <a:defRPr sz="3600" b="1">
          <a:solidFill>
            <a:schemeClr val="bg1"/>
          </a:solidFill>
          <a:latin typeface="Arial" charset="0"/>
        </a:defRPr>
      </a:lvl8pPr>
      <a:lvl9pPr marL="1828800" algn="ctr"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hyperlink" Target="https://www.cnbc.com/2017/11/29/how-much-college-tuition-has-increased-from-1988-to-2018.html" TargetMode="External"/><Relationship Id="rId2" Type="http://schemas.openxmlformats.org/officeDocument/2006/relationships/hyperlink" Target="https://www.marketwatch.com/story/nearly-half-dont-have-the-cash-to-pay-for-a-400-emergency-fed-survey-finds-2017-05-19" TargetMode="External"/><Relationship Id="rId1" Type="http://schemas.openxmlformats.org/officeDocument/2006/relationships/slideLayout" Target="../slideLayouts/slideLayout2.xml"/><Relationship Id="rId4" Type="http://schemas.openxmlformats.org/officeDocument/2006/relationships/hyperlink" Target="https://www.wsj.com/articles/more-than-40-of-student-borrowers-arent-making-payments-1459971348"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reditcards.com/credit-card-news/interest-rate-report-032818-up-2121.php" TargetMode="External"/><Relationship Id="rId7" Type="http://schemas.openxmlformats.org/officeDocument/2006/relationships/hyperlink" Target="https://www.usatoday.com/story/money/columnist/powell/2016/03/29/millennials-new-retirement-number-18-million-more/81329246/" TargetMode="External"/><Relationship Id="rId2" Type="http://schemas.openxmlformats.org/officeDocument/2006/relationships/hyperlink" Target="https://www.usatoday.com/story/money/personalfinance/2017/01/24/heres-the-average-americans-credit-card-debt-and-how-to-get-yours-under-control/96611546/" TargetMode="External"/><Relationship Id="rId1" Type="http://schemas.openxmlformats.org/officeDocument/2006/relationships/slideLayout" Target="../slideLayouts/slideLayout2.xml"/><Relationship Id="rId6" Type="http://schemas.openxmlformats.org/officeDocument/2006/relationships/hyperlink" Target="https://www.aarp.org/work/retirement-planning/info-2015/nest-egg-retirement-amount.html" TargetMode="External"/><Relationship Id="rId5" Type="http://schemas.openxmlformats.org/officeDocument/2006/relationships/hyperlink" Target="http://time.com/money/4258451/retirement-savings-survey/" TargetMode="External"/><Relationship Id="rId4" Type="http://schemas.openxmlformats.org/officeDocument/2006/relationships/hyperlink" Target="https://www.marketwatch.com/story/nearly-half-dont-have-the-cash-to-pay-for-a-400-emergency-fed-survey-finds-2017-05-1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food&#10;&#10;Description automatically generated">
            <a:extLst>
              <a:ext uri="{FF2B5EF4-FFF2-40B4-BE49-F238E27FC236}">
                <a16:creationId xmlns:a16="http://schemas.microsoft.com/office/drawing/2014/main" id="{7B60F47E-FA20-4C8B-85B5-A39A1D0AB0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3034" y="1676400"/>
            <a:ext cx="3337931" cy="4673104"/>
          </a:xfrm>
          <a:prstGeom prst="rect">
            <a:avLst/>
          </a:prstGeom>
          <a:ln>
            <a:noFill/>
          </a:ln>
          <a:effectLst>
            <a:outerShdw blurRad="292100" dist="139700" dir="2700000" algn="tl" rotWithShape="0">
              <a:srgbClr val="333333">
                <a:alpha val="65000"/>
              </a:srgbClr>
            </a:outerShdw>
          </a:effectLst>
        </p:spPr>
      </p:pic>
      <p:pic>
        <p:nvPicPr>
          <p:cNvPr id="1028" name="Picture 4" descr="Welcome To The Team - ECS Resource Group">
            <a:extLst>
              <a:ext uri="{FF2B5EF4-FFF2-40B4-BE49-F238E27FC236}">
                <a16:creationId xmlns:a16="http://schemas.microsoft.com/office/drawing/2014/main" id="{DF56ADB4-086C-4BF0-8340-DFCD2A05892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232753">
            <a:off x="1588696" y="-477741"/>
            <a:ext cx="5247617" cy="292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061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0F8E1-FE02-46DF-8546-C03D0DF97211}"/>
              </a:ext>
            </a:extLst>
          </p:cNvPr>
          <p:cNvSpPr>
            <a:spLocks noGrp="1"/>
          </p:cNvSpPr>
          <p:nvPr>
            <p:ph type="title"/>
          </p:nvPr>
        </p:nvSpPr>
        <p:spPr/>
        <p:txBody>
          <a:bodyPr/>
          <a:lstStyle/>
          <a:p>
            <a:r>
              <a:rPr lang="en-US" dirty="0"/>
              <a:t>Thank you to our credit unions!</a:t>
            </a:r>
          </a:p>
        </p:txBody>
      </p:sp>
      <p:sp>
        <p:nvSpPr>
          <p:cNvPr id="3" name="Content Placeholder 2">
            <a:extLst>
              <a:ext uri="{FF2B5EF4-FFF2-40B4-BE49-F238E27FC236}">
                <a16:creationId xmlns:a16="http://schemas.microsoft.com/office/drawing/2014/main" id="{C6780CCE-1479-489C-993F-61E06131E85A}"/>
              </a:ext>
            </a:extLst>
          </p:cNvPr>
          <p:cNvSpPr>
            <a:spLocks noGrp="1"/>
          </p:cNvSpPr>
          <p:nvPr>
            <p:ph idx="1"/>
          </p:nvPr>
        </p:nvSpPr>
        <p:spPr>
          <a:xfrm>
            <a:off x="280102" y="2665414"/>
            <a:ext cx="3124200" cy="2609850"/>
          </a:xfrm>
        </p:spPr>
        <p:txBody>
          <a:bodyPr/>
          <a:lstStyle/>
          <a:p>
            <a:r>
              <a:rPr lang="en-US" b="1" dirty="0"/>
              <a:t>Suncoast CU</a:t>
            </a:r>
          </a:p>
          <a:p>
            <a:r>
              <a:rPr lang="en-US" b="1" dirty="0"/>
              <a:t>Keys FCU</a:t>
            </a:r>
          </a:p>
          <a:p>
            <a:r>
              <a:rPr lang="en-US" b="1" dirty="0"/>
              <a:t>Grow Financial FCU</a:t>
            </a:r>
          </a:p>
          <a:p>
            <a:r>
              <a:rPr lang="en-US" b="1" dirty="0"/>
              <a:t>Southernmost Chapter</a:t>
            </a:r>
          </a:p>
          <a:p>
            <a:r>
              <a:rPr lang="en-US" b="1" dirty="0"/>
              <a:t>SUN CU</a:t>
            </a:r>
          </a:p>
        </p:txBody>
      </p:sp>
      <p:sp>
        <p:nvSpPr>
          <p:cNvPr id="4" name="Content Placeholder 2">
            <a:extLst>
              <a:ext uri="{FF2B5EF4-FFF2-40B4-BE49-F238E27FC236}">
                <a16:creationId xmlns:a16="http://schemas.microsoft.com/office/drawing/2014/main" id="{F5EF8073-4F21-44BA-ADE7-2788688C7DD4}"/>
              </a:ext>
            </a:extLst>
          </p:cNvPr>
          <p:cNvSpPr txBox="1">
            <a:spLocks/>
          </p:cNvSpPr>
          <p:nvPr/>
        </p:nvSpPr>
        <p:spPr bwMode="auto">
          <a:xfrm>
            <a:off x="5486400" y="2057400"/>
            <a:ext cx="26670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18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r>
              <a:rPr lang="en-US" b="1" kern="0" dirty="0"/>
              <a:t>Family Savings CU</a:t>
            </a:r>
          </a:p>
          <a:p>
            <a:r>
              <a:rPr lang="en-US" b="1" kern="0" dirty="0"/>
              <a:t>Alabama Teachers CU</a:t>
            </a:r>
          </a:p>
          <a:p>
            <a:r>
              <a:rPr lang="en-US" b="1" kern="0" dirty="0"/>
              <a:t>Valley CU</a:t>
            </a:r>
          </a:p>
          <a:p>
            <a:r>
              <a:rPr lang="en-US" b="1" kern="0" dirty="0"/>
              <a:t>All In FCU</a:t>
            </a:r>
          </a:p>
          <a:p>
            <a:r>
              <a:rPr lang="en-US" b="1" kern="0" dirty="0"/>
              <a:t>ASE CU</a:t>
            </a:r>
          </a:p>
          <a:p>
            <a:r>
              <a:rPr lang="en-US" b="1" kern="0" dirty="0"/>
              <a:t>Alabama One CU</a:t>
            </a:r>
          </a:p>
          <a:p>
            <a:r>
              <a:rPr lang="en-US" b="1" kern="0" dirty="0" err="1"/>
              <a:t>Naheola</a:t>
            </a:r>
            <a:r>
              <a:rPr lang="en-US" b="1" kern="0" dirty="0"/>
              <a:t> CU</a:t>
            </a:r>
          </a:p>
          <a:p>
            <a:r>
              <a:rPr lang="en-US" b="1" kern="0" dirty="0"/>
              <a:t>Alabama River CU</a:t>
            </a:r>
          </a:p>
        </p:txBody>
      </p:sp>
      <p:sp>
        <p:nvSpPr>
          <p:cNvPr id="5" name="Content Placeholder 2">
            <a:extLst>
              <a:ext uri="{FF2B5EF4-FFF2-40B4-BE49-F238E27FC236}">
                <a16:creationId xmlns:a16="http://schemas.microsoft.com/office/drawing/2014/main" id="{DDBBF936-F590-4FC2-9039-91AD441B2259}"/>
              </a:ext>
            </a:extLst>
          </p:cNvPr>
          <p:cNvSpPr txBox="1">
            <a:spLocks/>
          </p:cNvSpPr>
          <p:nvPr/>
        </p:nvSpPr>
        <p:spPr bwMode="auto">
          <a:xfrm>
            <a:off x="3109912" y="2887662"/>
            <a:ext cx="2538412"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18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r>
              <a:rPr lang="en-US" b="1" kern="0" dirty="0"/>
              <a:t>Family Savings CU</a:t>
            </a:r>
          </a:p>
          <a:p>
            <a:r>
              <a:rPr lang="en-US" b="1" kern="0" dirty="0"/>
              <a:t>Georgia Power Valdosta FCU</a:t>
            </a:r>
          </a:p>
          <a:p>
            <a:r>
              <a:rPr lang="en-US" b="1" kern="0" dirty="0"/>
              <a:t>Marshland Community FCU</a:t>
            </a:r>
          </a:p>
          <a:p>
            <a:r>
              <a:rPr lang="en-US" b="1" kern="0" dirty="0"/>
              <a:t>Go Energy Financial CU</a:t>
            </a:r>
            <a:endParaRPr lang="en-US" kern="0" dirty="0"/>
          </a:p>
        </p:txBody>
      </p:sp>
      <p:pic>
        <p:nvPicPr>
          <p:cNvPr id="2050" name="Picture 2" descr="Hand Drawn Illustration Florida Map Tourist Stock Illustration ...">
            <a:extLst>
              <a:ext uri="{FF2B5EF4-FFF2-40B4-BE49-F238E27FC236}">
                <a16:creationId xmlns:a16="http://schemas.microsoft.com/office/drawing/2014/main" id="{C6F80FD0-1366-4B58-B066-AFA72C9C9307}"/>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0463"/>
          <a:stretch/>
        </p:blipFill>
        <p:spPr bwMode="auto">
          <a:xfrm>
            <a:off x="495435" y="1101724"/>
            <a:ext cx="1866765" cy="16654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labama State Magnet (Artwood) - ClassicMagnets.com">
            <a:extLst>
              <a:ext uri="{FF2B5EF4-FFF2-40B4-BE49-F238E27FC236}">
                <a16:creationId xmlns:a16="http://schemas.microsoft.com/office/drawing/2014/main" id="{B8B88939-7F2C-4AE7-8322-048CFF55DCFA}"/>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4600" y="511176"/>
            <a:ext cx="1233065" cy="15351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eorgia State Outline Artwood Jumbo Magnet">
            <a:extLst>
              <a:ext uri="{FF2B5EF4-FFF2-40B4-BE49-F238E27FC236}">
                <a16:creationId xmlns:a16="http://schemas.microsoft.com/office/drawing/2014/main" id="{163F0BAC-9742-485B-B844-518A0D494148}"/>
              </a:ext>
            </a:extLst>
          </p:cNvPr>
          <p:cNvPicPr>
            <a:picLocks noChangeAspect="1" noChangeArrowheads="1"/>
          </p:cNvPicPr>
          <p:nvPr/>
        </p:nvPicPr>
        <p:blipFill>
          <a:blip r:embed="rId4" cstate="print">
            <a:clrChange>
              <a:clrFrom>
                <a:srgbClr val="F3F8FB"/>
              </a:clrFrom>
              <a:clrTo>
                <a:srgbClr val="F3F8FB">
                  <a:alpha val="0"/>
                </a:srgbClr>
              </a:clrTo>
            </a:clrChange>
            <a:extLst>
              <a:ext uri="{28A0092B-C50C-407E-A947-70E740481C1C}">
                <a14:useLocalDpi xmlns:a14="http://schemas.microsoft.com/office/drawing/2010/main" val="0"/>
              </a:ext>
            </a:extLst>
          </a:blip>
          <a:srcRect/>
          <a:stretch>
            <a:fillRect/>
          </a:stretch>
        </p:blipFill>
        <p:spPr bwMode="auto">
          <a:xfrm>
            <a:off x="3404302" y="1101724"/>
            <a:ext cx="1516720" cy="178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171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a:extLst>
              <a:ext uri="{FF2B5EF4-FFF2-40B4-BE49-F238E27FC236}">
                <a16:creationId xmlns:a16="http://schemas.microsoft.com/office/drawing/2014/main" id="{6226012B-DD13-4698-82C8-6F7924E7C154}"/>
              </a:ext>
            </a:extLst>
          </p:cNvPr>
          <p:cNvSpPr txBox="1">
            <a:spLocks noChangeArrowheads="1"/>
          </p:cNvSpPr>
          <p:nvPr/>
        </p:nvSpPr>
        <p:spPr bwMode="auto">
          <a:xfrm>
            <a:off x="471488" y="1295400"/>
            <a:ext cx="7874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r>
              <a:rPr lang="en-US" altLang="en-US" sz="2800" b="1"/>
              <a:t>44% of Americans don’t have enough cash to cover a $400 emergency.</a:t>
            </a:r>
          </a:p>
          <a:p>
            <a:pPr eaLnBrk="1" hangingPunct="1">
              <a:spcBef>
                <a:spcPct val="0"/>
              </a:spcBef>
              <a:buFontTx/>
              <a:buNone/>
            </a:pPr>
            <a:r>
              <a:rPr lang="en-US" altLang="en-US" sz="2000"/>
              <a:t>The </a:t>
            </a:r>
            <a:r>
              <a:rPr lang="en-US" altLang="en-US" sz="2000">
                <a:hlinkClick r:id="rId2"/>
              </a:rPr>
              <a:t>median out-of-pocket cost</a:t>
            </a:r>
            <a:r>
              <a:rPr lang="en-US" altLang="en-US" sz="2000"/>
              <a:t> for an unexpected medical expense is $1,000, which means nearly half of our country is just one accident away from being hit with a bill they can’t afford to pay.</a:t>
            </a:r>
          </a:p>
          <a:p>
            <a:pPr eaLnBrk="1" hangingPunct="1">
              <a:spcBef>
                <a:spcPct val="0"/>
              </a:spcBef>
              <a:buFontTx/>
              <a:buNone/>
            </a:pPr>
            <a:endParaRPr lang="en-US" altLang="en-US" sz="2800"/>
          </a:p>
          <a:p>
            <a:pPr eaLnBrk="1" hangingPunct="1">
              <a:spcBef>
                <a:spcPct val="0"/>
              </a:spcBef>
              <a:buFontTx/>
              <a:buNone/>
            </a:pPr>
            <a:r>
              <a:rPr lang="en-US" altLang="en-US" sz="2800" b="1"/>
              <a:t>43% of student loan borrowers are not making payments.</a:t>
            </a:r>
          </a:p>
          <a:p>
            <a:pPr eaLnBrk="1" hangingPunct="1">
              <a:spcBef>
                <a:spcPct val="0"/>
              </a:spcBef>
              <a:buFontTx/>
              <a:buNone/>
            </a:pPr>
            <a:r>
              <a:rPr lang="en-US" altLang="en-US" sz="2000"/>
              <a:t>Tuition at public four-year institutions has </a:t>
            </a:r>
            <a:r>
              <a:rPr lang="en-US" altLang="en-US" sz="2000">
                <a:hlinkClick r:id="rId3"/>
              </a:rPr>
              <a:t>increased by 213%</a:t>
            </a:r>
            <a:r>
              <a:rPr lang="en-US" altLang="en-US" sz="2000"/>
              <a:t> in the past 30 years and </a:t>
            </a:r>
            <a:r>
              <a:rPr lang="en-US" altLang="en-US" sz="2000" u="sng">
                <a:hlinkClick r:id="rId4"/>
              </a:rPr>
              <a:t>nearly half of the 22 million Americans</a:t>
            </a:r>
            <a:r>
              <a:rPr lang="en-US" altLang="en-US" sz="2000"/>
              <a:t> with federal student loans are either behind on payments or received permission to postpone payments due to economic hardship.</a:t>
            </a:r>
          </a:p>
        </p:txBody>
      </p:sp>
      <p:sp>
        <p:nvSpPr>
          <p:cNvPr id="9219" name="Title 3">
            <a:extLst>
              <a:ext uri="{FF2B5EF4-FFF2-40B4-BE49-F238E27FC236}">
                <a16:creationId xmlns:a16="http://schemas.microsoft.com/office/drawing/2014/main" id="{320BDDE1-0261-4DE2-A9D2-DC6EC3E530F2}"/>
              </a:ext>
            </a:extLst>
          </p:cNvPr>
          <p:cNvSpPr>
            <a:spLocks noGrp="1" noChangeArrowheads="1"/>
          </p:cNvSpPr>
          <p:nvPr>
            <p:ph type="title"/>
          </p:nvPr>
        </p:nvSpPr>
        <p:spPr/>
        <p:txBody>
          <a:bodyPr/>
          <a:lstStyle/>
          <a:p>
            <a:pPr eaLnBrk="1" hangingPunct="1"/>
            <a:r>
              <a:rPr lang="en-US" altLang="en-US" dirty="0"/>
              <a:t>Why do Credit Unions Care?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a:extLst>
              <a:ext uri="{FF2B5EF4-FFF2-40B4-BE49-F238E27FC236}">
                <a16:creationId xmlns:a16="http://schemas.microsoft.com/office/drawing/2014/main" id="{26923AAC-8A27-4172-A5F6-5720677F0201}"/>
              </a:ext>
            </a:extLst>
          </p:cNvPr>
          <p:cNvSpPr txBox="1">
            <a:spLocks noChangeArrowheads="1"/>
          </p:cNvSpPr>
          <p:nvPr/>
        </p:nvSpPr>
        <p:spPr bwMode="auto">
          <a:xfrm>
            <a:off x="635000" y="1258888"/>
            <a:ext cx="78740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r>
              <a:rPr lang="en-US" altLang="en-US" sz="2800" b="1"/>
              <a:t>38% of U.S. households have credit card debt.</a:t>
            </a:r>
            <a:endParaRPr lang="en-US" altLang="en-US" sz="2800"/>
          </a:p>
          <a:p>
            <a:pPr eaLnBrk="1" hangingPunct="1">
              <a:spcBef>
                <a:spcPct val="0"/>
              </a:spcBef>
              <a:buFontTx/>
              <a:buNone/>
            </a:pPr>
            <a:r>
              <a:rPr lang="en-US" altLang="en-US" sz="2000">
                <a:solidFill>
                  <a:srgbClr val="000000"/>
                </a:solidFill>
              </a:rPr>
              <a:t>On average, </a:t>
            </a:r>
            <a:r>
              <a:rPr lang="en-US" altLang="en-US" sz="2000">
                <a:solidFill>
                  <a:srgbClr val="000000"/>
                </a:solidFill>
                <a:hlinkClick r:id="rId2"/>
              </a:rPr>
              <a:t>they owe $16,048</a:t>
            </a:r>
            <a:r>
              <a:rPr lang="en-US" altLang="en-US" sz="2000">
                <a:solidFill>
                  <a:srgbClr val="000000"/>
                </a:solidFill>
              </a:rPr>
              <a:t> with an </a:t>
            </a:r>
            <a:r>
              <a:rPr lang="en-US" altLang="en-US" sz="2000">
                <a:solidFill>
                  <a:srgbClr val="000000"/>
                </a:solidFill>
                <a:hlinkClick r:id="rId3"/>
              </a:rPr>
              <a:t>APR of 16.47%</a:t>
            </a:r>
            <a:r>
              <a:rPr lang="en-US" altLang="en-US" sz="2000">
                <a:solidFill>
                  <a:srgbClr val="000000"/>
                </a:solidFill>
              </a:rPr>
              <a:t>.</a:t>
            </a:r>
          </a:p>
          <a:p>
            <a:pPr eaLnBrk="1" hangingPunct="1">
              <a:spcBef>
                <a:spcPct val="0"/>
              </a:spcBef>
              <a:buFontTx/>
              <a:buNone/>
            </a:pPr>
            <a:r>
              <a:rPr lang="en-US" altLang="en-US" sz="2000">
                <a:solidFill>
                  <a:srgbClr val="000000"/>
                </a:solidFill>
              </a:rPr>
              <a:t>The </a:t>
            </a:r>
            <a:r>
              <a:rPr lang="en-US" altLang="en-US" sz="2000">
                <a:solidFill>
                  <a:srgbClr val="000000"/>
                </a:solidFill>
                <a:hlinkClick r:id="rId4"/>
              </a:rPr>
              <a:t>median out-of-pocket cost</a:t>
            </a:r>
            <a:r>
              <a:rPr lang="en-US" altLang="en-US" sz="2000">
                <a:solidFill>
                  <a:srgbClr val="000000"/>
                </a:solidFill>
              </a:rPr>
              <a:t> for an unexpected medical expense is $1,000, which means nearly half of our country is just one accident away from being hit with a bill they can’t afford to pay.</a:t>
            </a:r>
          </a:p>
          <a:p>
            <a:pPr eaLnBrk="1" hangingPunct="1">
              <a:spcBef>
                <a:spcPct val="0"/>
              </a:spcBef>
              <a:buFontTx/>
              <a:buNone/>
            </a:pPr>
            <a:endParaRPr lang="en-US" altLang="en-US" sz="2800"/>
          </a:p>
          <a:p>
            <a:pPr eaLnBrk="1" hangingPunct="1">
              <a:spcBef>
                <a:spcPct val="0"/>
              </a:spcBef>
              <a:buFontTx/>
              <a:buNone/>
            </a:pPr>
            <a:r>
              <a:rPr lang="en-US" altLang="en-US" sz="2800" b="1"/>
              <a:t>33% of American adults have $0 saved for retirement.</a:t>
            </a:r>
            <a:endParaRPr lang="en-US" altLang="en-US" sz="2800"/>
          </a:p>
          <a:p>
            <a:pPr eaLnBrk="1" hangingPunct="1">
              <a:spcBef>
                <a:spcPct val="0"/>
              </a:spcBef>
              <a:buFontTx/>
              <a:buNone/>
            </a:pPr>
            <a:r>
              <a:rPr lang="en-US" altLang="en-US" sz="2000">
                <a:solidFill>
                  <a:srgbClr val="000000"/>
                </a:solidFill>
              </a:rPr>
              <a:t>Furthermore, </a:t>
            </a:r>
            <a:r>
              <a:rPr lang="en-US" altLang="en-US" sz="2000">
                <a:solidFill>
                  <a:srgbClr val="000000"/>
                </a:solidFill>
                <a:hlinkClick r:id="rId5"/>
              </a:rPr>
              <a:t>56% of American adults</a:t>
            </a:r>
            <a:r>
              <a:rPr lang="en-US" altLang="en-US" sz="2000">
                <a:solidFill>
                  <a:srgbClr val="000000"/>
                </a:solidFill>
              </a:rPr>
              <a:t> have less than $10,000 saved for retirement when you combine the 33% who have nothing saved with the 23% who have a small amount saved.</a:t>
            </a:r>
          </a:p>
          <a:p>
            <a:pPr eaLnBrk="1" hangingPunct="1">
              <a:spcBef>
                <a:spcPct val="0"/>
              </a:spcBef>
              <a:buFontTx/>
              <a:buNone/>
            </a:pPr>
            <a:r>
              <a:rPr lang="en-US" altLang="en-US" sz="2000">
                <a:solidFill>
                  <a:srgbClr val="000000"/>
                </a:solidFill>
              </a:rPr>
              <a:t>Considering the fact that most Americans will need </a:t>
            </a:r>
            <a:r>
              <a:rPr lang="en-US" altLang="en-US" sz="2000">
                <a:solidFill>
                  <a:srgbClr val="000000"/>
                </a:solidFill>
                <a:hlinkClick r:id="rId6"/>
              </a:rPr>
              <a:t>at least $1 million to retire</a:t>
            </a:r>
            <a:r>
              <a:rPr lang="en-US" altLang="en-US" sz="2000">
                <a:solidFill>
                  <a:srgbClr val="000000"/>
                </a:solidFill>
              </a:rPr>
              <a:t> and Millennials will likely need </a:t>
            </a:r>
            <a:r>
              <a:rPr lang="en-US" altLang="en-US" sz="2000">
                <a:solidFill>
                  <a:srgbClr val="000000"/>
                </a:solidFill>
                <a:hlinkClick r:id="rId7"/>
              </a:rPr>
              <a:t>between $1.8 and $2.5 million</a:t>
            </a:r>
            <a:r>
              <a:rPr lang="en-US" altLang="en-US" sz="2000">
                <a:solidFill>
                  <a:srgbClr val="000000"/>
                </a:solidFill>
              </a:rPr>
              <a:t>, our savings rate is terrifying.</a:t>
            </a:r>
          </a:p>
        </p:txBody>
      </p:sp>
      <p:sp>
        <p:nvSpPr>
          <p:cNvPr id="10243" name="Title 3">
            <a:extLst>
              <a:ext uri="{FF2B5EF4-FFF2-40B4-BE49-F238E27FC236}">
                <a16:creationId xmlns:a16="http://schemas.microsoft.com/office/drawing/2014/main" id="{0B92FBFA-BD8A-4847-BCEF-E457B36D3ADC}"/>
              </a:ext>
            </a:extLst>
          </p:cNvPr>
          <p:cNvSpPr>
            <a:spLocks noGrp="1" noChangeArrowheads="1"/>
          </p:cNvSpPr>
          <p:nvPr>
            <p:ph type="title"/>
          </p:nvPr>
        </p:nvSpPr>
        <p:spPr/>
        <p:txBody>
          <a:bodyPr/>
          <a:lstStyle/>
          <a:p>
            <a:pPr eaLnBrk="1" hangingPunct="1"/>
            <a:r>
              <a:rPr lang="en-US" altLang="en-US" dirty="0"/>
              <a:t>Not-So-Shocking Stats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3EF94E9-5709-4E60-8C80-71B46FFCEBA5}"/>
              </a:ext>
            </a:extLst>
          </p:cNvPr>
          <p:cNvSpPr>
            <a:spLocks noGrp="1" noChangeArrowheads="1"/>
          </p:cNvSpPr>
          <p:nvPr>
            <p:ph type="title"/>
          </p:nvPr>
        </p:nvSpPr>
        <p:spPr/>
        <p:txBody>
          <a:bodyPr/>
          <a:lstStyle/>
          <a:p>
            <a:pPr eaLnBrk="1" hangingPunct="1"/>
            <a:r>
              <a:rPr lang="en-US" altLang="en-US"/>
              <a:t>Financial Fitness Tournament</a:t>
            </a:r>
          </a:p>
        </p:txBody>
      </p:sp>
      <p:pic>
        <p:nvPicPr>
          <p:cNvPr id="3" name="Picture 2" descr="A group of people posing for the camera&#10;&#10;Description automatically generated">
            <a:extLst>
              <a:ext uri="{FF2B5EF4-FFF2-40B4-BE49-F238E27FC236}">
                <a16:creationId xmlns:a16="http://schemas.microsoft.com/office/drawing/2014/main" id="{07063F3B-7A1D-4D82-89FF-9E937BAEB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2613" y="3789749"/>
            <a:ext cx="3100388" cy="2793613"/>
          </a:xfrm>
          <a:prstGeom prst="rect">
            <a:avLst/>
          </a:prstGeom>
          <a:ln>
            <a:noFill/>
          </a:ln>
          <a:effectLst>
            <a:outerShdw blurRad="292100" dist="139700" dir="2700000" algn="tl" rotWithShape="0">
              <a:srgbClr val="333333">
                <a:alpha val="65000"/>
              </a:srgbClr>
            </a:outerShdw>
          </a:effectLst>
        </p:spPr>
      </p:pic>
      <p:pic>
        <p:nvPicPr>
          <p:cNvPr id="5" name="Picture 4" descr="A close up of a sign&#10;&#10;Description automatically generated">
            <a:extLst>
              <a:ext uri="{FF2B5EF4-FFF2-40B4-BE49-F238E27FC236}">
                <a16:creationId xmlns:a16="http://schemas.microsoft.com/office/drawing/2014/main" id="{2840A3F7-1F65-46F8-AA24-AB176BEF1E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4148" y="1635564"/>
            <a:ext cx="5960037" cy="2617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A group of people posing for a photo&#10;&#10;Description automatically generated">
            <a:extLst>
              <a:ext uri="{FF2B5EF4-FFF2-40B4-BE49-F238E27FC236}">
                <a16:creationId xmlns:a16="http://schemas.microsoft.com/office/drawing/2014/main" id="{55F50E52-5A3E-4B67-930E-A23EF42020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4364381"/>
            <a:ext cx="3100388" cy="2325291"/>
          </a:xfrm>
          <a:prstGeom prst="rect">
            <a:avLst/>
          </a:prstGeom>
          <a:ln>
            <a:noFill/>
          </a:ln>
          <a:effectLst>
            <a:outerShdw blurRad="292100" dist="139700" dir="2700000" algn="tl" rotWithShape="0">
              <a:srgbClr val="333333">
                <a:alpha val="65000"/>
              </a:srgbClr>
            </a:outerShdw>
          </a:effectLst>
        </p:spPr>
      </p:pic>
      <p:pic>
        <p:nvPicPr>
          <p:cNvPr id="9" name="Picture 8" descr="A group of people sitting posing for the camera&#10;&#10;Description automatically generated">
            <a:extLst>
              <a:ext uri="{FF2B5EF4-FFF2-40B4-BE49-F238E27FC236}">
                <a16:creationId xmlns:a16="http://schemas.microsoft.com/office/drawing/2014/main" id="{66A97390-90E8-4639-8C0B-8B105DFF4E8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8479"/>
          <a:stretch/>
        </p:blipFill>
        <p:spPr>
          <a:xfrm>
            <a:off x="5715000" y="256737"/>
            <a:ext cx="2952750" cy="1805317"/>
          </a:xfrm>
          <a:prstGeom prst="rect">
            <a:avLst/>
          </a:prstGeom>
          <a:ln>
            <a:noFill/>
          </a:ln>
          <a:effectLst>
            <a:outerShdw blurRad="292100" dist="139700" dir="2700000" algn="tl" rotWithShape="0">
              <a:srgbClr val="333333">
                <a:alpha val="65000"/>
              </a:srgbClr>
            </a:outerShdw>
          </a:effectLst>
        </p:spPr>
      </p:pic>
      <p:pic>
        <p:nvPicPr>
          <p:cNvPr id="11" name="Picture 10" descr="A picture containing man, young&#10;&#10;Description automatically generated">
            <a:extLst>
              <a:ext uri="{FF2B5EF4-FFF2-40B4-BE49-F238E27FC236}">
                <a16:creationId xmlns:a16="http://schemas.microsoft.com/office/drawing/2014/main" id="{CA3F83D9-A304-49E3-8769-2C29B89F64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85634" y="1477266"/>
            <a:ext cx="2513869" cy="188540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3EF94E9-5709-4E60-8C80-71B46FFCEBA5}"/>
              </a:ext>
            </a:extLst>
          </p:cNvPr>
          <p:cNvSpPr>
            <a:spLocks noGrp="1" noChangeArrowheads="1"/>
          </p:cNvSpPr>
          <p:nvPr>
            <p:ph type="title"/>
          </p:nvPr>
        </p:nvSpPr>
        <p:spPr>
          <a:xfrm>
            <a:off x="304800" y="152400"/>
            <a:ext cx="8229600" cy="1143000"/>
          </a:xfrm>
        </p:spPr>
        <p:txBody>
          <a:bodyPr/>
          <a:lstStyle/>
          <a:p>
            <a:pPr eaLnBrk="1" hangingPunct="1"/>
            <a:r>
              <a:rPr lang="en-US" altLang="en-US" dirty="0"/>
              <a:t>Take the Field for Financial Education!</a:t>
            </a:r>
          </a:p>
        </p:txBody>
      </p:sp>
      <p:sp>
        <p:nvSpPr>
          <p:cNvPr id="29699" name="TextBox 4">
            <a:extLst>
              <a:ext uri="{FF2B5EF4-FFF2-40B4-BE49-F238E27FC236}">
                <a16:creationId xmlns:a16="http://schemas.microsoft.com/office/drawing/2014/main" id="{0DFA30EA-BA09-444F-A91D-4AA8E47091A9}"/>
              </a:ext>
            </a:extLst>
          </p:cNvPr>
          <p:cNvSpPr txBox="1">
            <a:spLocks noChangeArrowheads="1"/>
          </p:cNvSpPr>
          <p:nvPr/>
        </p:nvSpPr>
        <p:spPr bwMode="auto">
          <a:xfrm>
            <a:off x="304800" y="1066800"/>
            <a:ext cx="85344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indent="0">
              <a:spcBef>
                <a:spcPct val="0"/>
              </a:spcBef>
              <a:buNone/>
            </a:pPr>
            <a:r>
              <a:rPr lang="en-US" altLang="en-US" sz="1800" b="1" dirty="0">
                <a:solidFill>
                  <a:srgbClr val="0070C0"/>
                </a:solidFill>
              </a:rPr>
              <a:t>Who are the teams? </a:t>
            </a:r>
          </a:p>
          <a:p>
            <a:pPr marL="0" indent="0">
              <a:spcBef>
                <a:spcPct val="0"/>
              </a:spcBef>
              <a:buNone/>
            </a:pPr>
            <a:r>
              <a:rPr lang="en-US" altLang="en-US" sz="1800" dirty="0"/>
              <a:t>YPGs, Chapters or individual credit unions may register teams of up to 3 high school level students each with a $250 sponsorship. Sponsorships can be covered by the CU, Chapter, Chamber or other approved local organizations. There is no limit to the number of teams that may be sponsored! The students do not have to attend the same school and may even be children of credit union employees.</a:t>
            </a:r>
          </a:p>
          <a:p>
            <a:pPr marL="0" indent="0">
              <a:spcBef>
                <a:spcPct val="0"/>
              </a:spcBef>
              <a:buNone/>
            </a:pPr>
            <a:endParaRPr lang="en-US" altLang="en-US" sz="1800" dirty="0"/>
          </a:p>
          <a:p>
            <a:pPr marL="0" indent="0" eaLnBrk="1" hangingPunct="1">
              <a:spcBef>
                <a:spcPct val="0"/>
              </a:spcBef>
              <a:buNone/>
            </a:pPr>
            <a:r>
              <a:rPr lang="en-US" altLang="en-US" sz="1800" b="1" dirty="0">
                <a:solidFill>
                  <a:srgbClr val="0070C0"/>
                </a:solidFill>
              </a:rPr>
              <a:t>What can the students win? </a:t>
            </a:r>
          </a:p>
          <a:p>
            <a:pPr marL="0" indent="0" eaLnBrk="1" hangingPunct="1">
              <a:spcBef>
                <a:spcPct val="0"/>
              </a:spcBef>
              <a:buNone/>
            </a:pPr>
            <a:r>
              <a:rPr lang="en-US" altLang="en-US" sz="1800" dirty="0"/>
              <a:t>Lots of prizes, including CASH (1st place: $1,000 each, 2nd place: $500 each, 3rd</a:t>
            </a:r>
          </a:p>
          <a:p>
            <a:pPr marL="0" indent="0" eaLnBrk="1" hangingPunct="1">
              <a:spcBef>
                <a:spcPct val="0"/>
              </a:spcBef>
              <a:buNone/>
            </a:pPr>
            <a:r>
              <a:rPr lang="en-US" altLang="en-US" sz="1800" dirty="0"/>
              <a:t>place: $300 each!). The top five teams also get an expense paid trip to battle it out during our annual convention in June (under normal circumstances)…</a:t>
            </a:r>
          </a:p>
          <a:p>
            <a:pPr marL="0" indent="0" eaLnBrk="1" hangingPunct="1">
              <a:spcBef>
                <a:spcPct val="0"/>
              </a:spcBef>
              <a:buNone/>
            </a:pPr>
            <a:r>
              <a:rPr lang="en-US" altLang="en-US" sz="1800" dirty="0"/>
              <a:t>along with other surprises. ALL participants receive shirts and priceless financial knowledge! </a:t>
            </a:r>
          </a:p>
          <a:p>
            <a:pPr marL="0" indent="0" eaLnBrk="1" hangingPunct="1">
              <a:spcBef>
                <a:spcPct val="0"/>
              </a:spcBef>
              <a:buNone/>
            </a:pPr>
            <a:endParaRPr lang="en-US" altLang="en-US" sz="1800" dirty="0"/>
          </a:p>
          <a:p>
            <a:pPr marL="0" indent="0" eaLnBrk="1" hangingPunct="1">
              <a:spcBef>
                <a:spcPct val="0"/>
              </a:spcBef>
              <a:buNone/>
            </a:pPr>
            <a:r>
              <a:rPr lang="en-US" altLang="en-US" sz="1800" b="1" dirty="0">
                <a:solidFill>
                  <a:srgbClr val="0070C0"/>
                </a:solidFill>
              </a:rPr>
              <a:t>What can the sponsor win? </a:t>
            </a:r>
          </a:p>
          <a:p>
            <a:pPr marL="0" indent="0" eaLnBrk="1" hangingPunct="1">
              <a:spcBef>
                <a:spcPct val="0"/>
              </a:spcBef>
              <a:buNone/>
            </a:pPr>
            <a:r>
              <a:rPr lang="en-US" altLang="en-US" sz="1800" dirty="0"/>
              <a:t>Besides bragging rights, the Chapter/YPG/Credit Union representing the winning team will take home the coveted LSCU Financial Fitness Tournament trophy!</a:t>
            </a:r>
          </a:p>
          <a:p>
            <a:pPr marL="0" indent="0" eaLnBrk="1" hangingPunct="1">
              <a:spcBef>
                <a:spcPct val="0"/>
              </a:spcBef>
              <a:buNone/>
            </a:pPr>
            <a:endParaRPr lang="en-US" altLang="en-US" sz="1800" dirty="0"/>
          </a:p>
        </p:txBody>
      </p:sp>
    </p:spTree>
    <p:extLst>
      <p:ext uri="{BB962C8B-B14F-4D97-AF65-F5344CB8AC3E}">
        <p14:creationId xmlns:p14="http://schemas.microsoft.com/office/powerpoint/2010/main" val="1866436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3EF94E9-5709-4E60-8C80-71B46FFCEBA5}"/>
              </a:ext>
            </a:extLst>
          </p:cNvPr>
          <p:cNvSpPr>
            <a:spLocks noGrp="1" noChangeArrowheads="1"/>
          </p:cNvSpPr>
          <p:nvPr>
            <p:ph type="title"/>
          </p:nvPr>
        </p:nvSpPr>
        <p:spPr>
          <a:xfrm>
            <a:off x="457200" y="274638"/>
            <a:ext cx="8229600" cy="1143000"/>
          </a:xfrm>
        </p:spPr>
        <p:txBody>
          <a:bodyPr vert="horz" wrap="square" lIns="91440" tIns="45720" rIns="91440" bIns="45720" numCol="1" anchor="ctr" anchorCtr="0" compatLnSpc="1">
            <a:prstTxWarp prst="textNoShape">
              <a:avLst/>
            </a:prstTxWarp>
            <a:normAutofit/>
          </a:bodyPr>
          <a:lstStyle/>
          <a:p>
            <a:r>
              <a:rPr lang="en-US" altLang="en-US" b="1">
                <a:latin typeface="+mj-lt"/>
                <a:ea typeface="+mj-ea"/>
                <a:cs typeface="+mj-cs"/>
              </a:rPr>
              <a:t>Take the Field for Financial Education!</a:t>
            </a:r>
          </a:p>
        </p:txBody>
      </p:sp>
      <p:sp>
        <p:nvSpPr>
          <p:cNvPr id="29699" name="TextBox 4">
            <a:extLst>
              <a:ext uri="{FF2B5EF4-FFF2-40B4-BE49-F238E27FC236}">
                <a16:creationId xmlns:a16="http://schemas.microsoft.com/office/drawing/2014/main" id="{0DFA30EA-BA09-444F-A91D-4AA8E47091A9}"/>
              </a:ext>
            </a:extLst>
          </p:cNvPr>
          <p:cNvSpPr txBox="1">
            <a:spLocks noChangeArrowheads="1"/>
          </p:cNvSpPr>
          <p:nvPr/>
        </p:nvSpPr>
        <p:spPr bwMode="auto">
          <a:xfrm>
            <a:off x="175447" y="1333500"/>
            <a:ext cx="4038600" cy="419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85750" indent="-285750">
              <a:spcBef>
                <a:spcPct val="20000"/>
              </a:spcBef>
              <a:buChar char="•"/>
              <a:defRPr sz="22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indent="0">
              <a:lnSpc>
                <a:spcPct val="90000"/>
              </a:lnSpc>
              <a:buNone/>
            </a:pPr>
            <a:r>
              <a:rPr lang="en-US" altLang="en-US" sz="1700" b="1" dirty="0">
                <a:highlight>
                  <a:srgbClr val="FFFF00"/>
                </a:highlight>
                <a:latin typeface="+mn-lt"/>
              </a:rPr>
              <a:t>2021 Financial Fitness Timeline </a:t>
            </a:r>
            <a:r>
              <a:rPr lang="en-US" altLang="en-US" sz="1700" b="1" dirty="0">
                <a:latin typeface="+mn-lt"/>
              </a:rPr>
              <a:t>(tentative)</a:t>
            </a:r>
          </a:p>
          <a:p>
            <a:pPr>
              <a:lnSpc>
                <a:spcPct val="90000"/>
              </a:lnSpc>
            </a:pPr>
            <a:r>
              <a:rPr lang="en-US" altLang="en-US" sz="1700" b="1" dirty="0">
                <a:latin typeface="+mn-lt"/>
              </a:rPr>
              <a:t>Now-February: </a:t>
            </a:r>
            <a:r>
              <a:rPr lang="en-US" altLang="en-US" sz="1700" dirty="0">
                <a:latin typeface="+mn-lt"/>
              </a:rPr>
              <a:t>Registration (the sooner teams register, the more time they have to study)-link to be sent</a:t>
            </a:r>
          </a:p>
          <a:p>
            <a:pPr>
              <a:lnSpc>
                <a:spcPct val="90000"/>
              </a:lnSpc>
            </a:pPr>
            <a:r>
              <a:rPr lang="en-US" altLang="en-US" sz="1700" b="1" dirty="0">
                <a:latin typeface="+mn-lt"/>
              </a:rPr>
              <a:t>March: </a:t>
            </a:r>
            <a:r>
              <a:rPr lang="en-US" altLang="en-US" sz="1700" dirty="0">
                <a:latin typeface="+mn-lt"/>
              </a:rPr>
              <a:t>Local Competitions (for Chapters with more than one team, to determine the team that will represent the Chapter). </a:t>
            </a:r>
          </a:p>
          <a:p>
            <a:pPr>
              <a:lnSpc>
                <a:spcPct val="90000"/>
              </a:lnSpc>
            </a:pPr>
            <a:r>
              <a:rPr lang="en-US" altLang="en-US" sz="1700" b="1" dirty="0">
                <a:latin typeface="+mn-lt"/>
              </a:rPr>
              <a:t>April: </a:t>
            </a:r>
            <a:r>
              <a:rPr lang="en-US" altLang="en-US" sz="1700" dirty="0">
                <a:latin typeface="+mn-lt"/>
              </a:rPr>
              <a:t>On-line competitions between Chapter Champion teams</a:t>
            </a:r>
          </a:p>
          <a:p>
            <a:pPr>
              <a:lnSpc>
                <a:spcPct val="90000"/>
              </a:lnSpc>
            </a:pPr>
            <a:r>
              <a:rPr lang="en-US" altLang="en-US" sz="1700" dirty="0">
                <a:latin typeface="+mn-lt"/>
              </a:rPr>
              <a:t>to determine the top 5 teams</a:t>
            </a:r>
          </a:p>
          <a:p>
            <a:pPr>
              <a:lnSpc>
                <a:spcPct val="90000"/>
              </a:lnSpc>
            </a:pPr>
            <a:r>
              <a:rPr lang="en-US" altLang="en-US" sz="1700" b="1" dirty="0">
                <a:latin typeface="+mn-lt"/>
              </a:rPr>
              <a:t>June: </a:t>
            </a:r>
            <a:r>
              <a:rPr lang="en-US" altLang="en-US" sz="1700" dirty="0">
                <a:latin typeface="+mn-lt"/>
              </a:rPr>
              <a:t>Final LIVE competition between top 5 teams</a:t>
            </a:r>
          </a:p>
          <a:p>
            <a:pPr>
              <a:lnSpc>
                <a:spcPct val="90000"/>
              </a:lnSpc>
            </a:pPr>
            <a:r>
              <a:rPr lang="en-US" altLang="en-US" sz="1700" dirty="0">
                <a:latin typeface="+mn-lt"/>
              </a:rPr>
              <a:t>(travel and hotel expense paid for students, chaperone and coach)</a:t>
            </a:r>
          </a:p>
          <a:p>
            <a:pPr>
              <a:lnSpc>
                <a:spcPct val="90000"/>
              </a:lnSpc>
            </a:pPr>
            <a:endParaRPr lang="en-US" altLang="en-US" sz="1700" dirty="0">
              <a:latin typeface="+mn-lt"/>
            </a:endParaRPr>
          </a:p>
        </p:txBody>
      </p:sp>
      <p:pic>
        <p:nvPicPr>
          <p:cNvPr id="3" name="Picture 2" descr="A group of people standing in a room&#10;&#10;Description automatically generated">
            <a:extLst>
              <a:ext uri="{FF2B5EF4-FFF2-40B4-BE49-F238E27FC236}">
                <a16:creationId xmlns:a16="http://schemas.microsoft.com/office/drawing/2014/main" id="{BD018AC5-2310-4E6A-B579-0F03DFA258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 b="4524"/>
          <a:stretch/>
        </p:blipFill>
        <p:spPr>
          <a:xfrm>
            <a:off x="6514894" y="3810000"/>
            <a:ext cx="2276302" cy="236220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6AC9B544-E814-4B7A-99C8-D64299E9CF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7537" y="1436688"/>
            <a:ext cx="2631016" cy="1973262"/>
          </a:xfrm>
          <a:prstGeom prst="rect">
            <a:avLst/>
          </a:prstGeom>
          <a:ln>
            <a:noFill/>
          </a:ln>
          <a:effectLst>
            <a:outerShdw blurRad="292100" dist="139700" dir="2700000" algn="tl" rotWithShape="0">
              <a:srgbClr val="333333">
                <a:alpha val="65000"/>
              </a:srgbClr>
            </a:outerShdw>
          </a:effectLst>
        </p:spPr>
      </p:pic>
      <p:pic>
        <p:nvPicPr>
          <p:cNvPr id="7" name="Picture 6" descr="A person standing in front of a group of people posing for the camera&#10;&#10;Description automatically generated">
            <a:extLst>
              <a:ext uri="{FF2B5EF4-FFF2-40B4-BE49-F238E27FC236}">
                <a16:creationId xmlns:a16="http://schemas.microsoft.com/office/drawing/2014/main" id="{8DA835BC-0C56-46D2-85CD-B733898E2E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7457" y="4177507"/>
            <a:ext cx="2438655" cy="1905000"/>
          </a:xfrm>
          <a:prstGeom prst="rect">
            <a:avLst/>
          </a:prstGeom>
          <a:ln>
            <a:noFill/>
          </a:ln>
          <a:effectLst>
            <a:outerShdw blurRad="292100" dist="139700" dir="2700000" algn="tl" rotWithShape="0">
              <a:srgbClr val="333333">
                <a:alpha val="65000"/>
              </a:srgbClr>
            </a:outerShdw>
          </a:effectLst>
        </p:spPr>
      </p:pic>
      <p:pic>
        <p:nvPicPr>
          <p:cNvPr id="11" name="Picture 10" descr="A picture containing person, holding, woman, man&#10;&#10;Description automatically generated">
            <a:extLst>
              <a:ext uri="{FF2B5EF4-FFF2-40B4-BE49-F238E27FC236}">
                <a16:creationId xmlns:a16="http://schemas.microsoft.com/office/drawing/2014/main" id="{C5083726-5871-4985-93E3-DD1981FCD1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775330" y="1482471"/>
            <a:ext cx="2715758" cy="20368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77461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B1982-48EA-4FE3-A6D8-2F8B5386914F}"/>
              </a:ext>
            </a:extLst>
          </p:cNvPr>
          <p:cNvSpPr>
            <a:spLocks noGrp="1"/>
          </p:cNvSpPr>
          <p:nvPr>
            <p:ph type="title"/>
          </p:nvPr>
        </p:nvSpPr>
        <p:spPr/>
        <p:txBody>
          <a:bodyPr/>
          <a:lstStyle/>
          <a:p>
            <a:r>
              <a:rPr lang="en-US" dirty="0"/>
              <a:t>Ready to Rumble?</a:t>
            </a:r>
          </a:p>
        </p:txBody>
      </p:sp>
      <p:pic>
        <p:nvPicPr>
          <p:cNvPr id="1026" name="Picture 2" descr="Image result for players needed">
            <a:extLst>
              <a:ext uri="{FF2B5EF4-FFF2-40B4-BE49-F238E27FC236}">
                <a16:creationId xmlns:a16="http://schemas.microsoft.com/office/drawing/2014/main" id="{F2598D10-00C6-4007-9E44-F7345DBD26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90546" y="2078831"/>
            <a:ext cx="5162908" cy="27003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2">
            <a:extLst>
              <a:ext uri="{FF2B5EF4-FFF2-40B4-BE49-F238E27FC236}">
                <a16:creationId xmlns:a16="http://schemas.microsoft.com/office/drawing/2014/main" id="{49BC758D-5439-4223-967F-3A67F547BA13}"/>
              </a:ext>
            </a:extLst>
          </p:cNvPr>
          <p:cNvSpPr txBox="1">
            <a:spLocks/>
          </p:cNvSpPr>
          <p:nvPr/>
        </p:nvSpPr>
        <p:spPr bwMode="auto">
          <a:xfrm>
            <a:off x="381000" y="5114227"/>
            <a:ext cx="6934200" cy="146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18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0" indent="0" algn="ctr">
              <a:buFontTx/>
              <a:buNone/>
            </a:pPr>
            <a:r>
              <a:rPr lang="en-US" b="1" kern="0" dirty="0"/>
              <a:t>It’s not too soon to email me! </a:t>
            </a:r>
          </a:p>
          <a:p>
            <a:pPr marL="0" indent="0" algn="ctr">
              <a:buFontTx/>
              <a:buNone/>
            </a:pPr>
            <a:r>
              <a:rPr lang="en-US" b="1" kern="0" dirty="0"/>
              <a:t>Juli.Lewis@lscu.coop</a:t>
            </a:r>
          </a:p>
        </p:txBody>
      </p:sp>
    </p:spTree>
    <p:extLst>
      <p:ext uri="{BB962C8B-B14F-4D97-AF65-F5344CB8AC3E}">
        <p14:creationId xmlns:p14="http://schemas.microsoft.com/office/powerpoint/2010/main" val="3020837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98265"/>
            <a:ext cx="8229600" cy="2282952"/>
          </a:xfrm>
        </p:spPr>
        <p:txBody>
          <a:bodyPr/>
          <a:lstStyle/>
          <a:p>
            <a:pPr marL="0" indent="0" algn="ctr">
              <a:buNone/>
            </a:pPr>
            <a:r>
              <a:rPr lang="en-US" dirty="0"/>
              <a:t>Juli Lewis</a:t>
            </a:r>
          </a:p>
          <a:p>
            <a:pPr marL="0" indent="0" algn="ctr">
              <a:buNone/>
            </a:pPr>
            <a:r>
              <a:rPr lang="en-US" dirty="0"/>
              <a:t>850.321.5199</a:t>
            </a:r>
          </a:p>
          <a:p>
            <a:pPr marL="0" indent="0" algn="ctr">
              <a:buNone/>
            </a:pPr>
            <a:r>
              <a:rPr lang="en-US" dirty="0"/>
              <a:t>Juli.Lewis@lscu.coop</a:t>
            </a:r>
          </a:p>
        </p:txBody>
      </p:sp>
      <p:pic>
        <p:nvPicPr>
          <p:cNvPr id="14338" name="Picture 2" descr="http://wtvg.images.worldnow.com/images/3958711_G.jpg"/>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79904" y="107315"/>
            <a:ext cx="4236974" cy="26239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lose up of a sign&#10;&#10;Description automatically generated">
            <a:extLst>
              <a:ext uri="{FF2B5EF4-FFF2-40B4-BE49-F238E27FC236}">
                <a16:creationId xmlns:a16="http://schemas.microsoft.com/office/drawing/2014/main" id="{8E34DC55-C8B3-4CA9-9A2E-43D503B28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673320"/>
            <a:ext cx="4447175" cy="891461"/>
          </a:xfrm>
          <a:prstGeom prst="rect">
            <a:avLst/>
          </a:prstGeom>
        </p:spPr>
      </p:pic>
      <p:pic>
        <p:nvPicPr>
          <p:cNvPr id="9" name="Picture 8" descr="A close up of a logo&#10;&#10;Description automatically generated">
            <a:extLst>
              <a:ext uri="{FF2B5EF4-FFF2-40B4-BE49-F238E27FC236}">
                <a16:creationId xmlns:a16="http://schemas.microsoft.com/office/drawing/2014/main" id="{131F2D54-F673-474E-8303-BE2EB89652E3}"/>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02226" y="3047933"/>
            <a:ext cx="4236974" cy="1375771"/>
          </a:xfrm>
          <a:prstGeom prst="rect">
            <a:avLst/>
          </a:prstGeom>
        </p:spPr>
      </p:pic>
    </p:spTree>
    <p:extLst>
      <p:ext uri="{BB962C8B-B14F-4D97-AF65-F5344CB8AC3E}">
        <p14:creationId xmlns:p14="http://schemas.microsoft.com/office/powerpoint/2010/main" val="1768654040"/>
      </p:ext>
    </p:extLst>
  </p:cSld>
  <p:clrMapOvr>
    <a:masterClrMapping/>
  </p:clrMapOvr>
</p:sld>
</file>

<file path=ppt/theme/theme1.xml><?xml version="1.0" encoding="utf-8"?>
<a:theme xmlns:a="http://schemas.openxmlformats.org/drawingml/2006/main" name="Foundation PowerPoint Presentatio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412</Words>
  <Application>Microsoft Office PowerPoint</Application>
  <PresentationFormat>On-screen Show (4:3)</PresentationFormat>
  <Paragraphs>58</Paragraphs>
  <Slides>9</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9</vt:i4>
      </vt:variant>
    </vt:vector>
  </HeadingPairs>
  <TitlesOfParts>
    <vt:vector size="13" baseType="lpstr">
      <vt:lpstr>Arial</vt:lpstr>
      <vt:lpstr>Calibri</vt:lpstr>
      <vt:lpstr>Foundation PowerPoint Presentation</vt:lpstr>
      <vt:lpstr>Custom Design</vt:lpstr>
      <vt:lpstr>PowerPoint Presentation</vt:lpstr>
      <vt:lpstr>Thank you to our credit unions!</vt:lpstr>
      <vt:lpstr>Why do Credit Unions Care?</vt:lpstr>
      <vt:lpstr>Not-So-Shocking Stats</vt:lpstr>
      <vt:lpstr>Financial Fitness Tournament</vt:lpstr>
      <vt:lpstr>Take the Field for Financial Education!</vt:lpstr>
      <vt:lpstr>Take the Field for Financial Education!</vt:lpstr>
      <vt:lpstr>Ready to Rumble?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 Lewis</dc:creator>
  <cp:lastModifiedBy>Cameron Carswell</cp:lastModifiedBy>
  <cp:revision>6</cp:revision>
  <dcterms:created xsi:type="dcterms:W3CDTF">2020-05-14T17:31:02Z</dcterms:created>
  <dcterms:modified xsi:type="dcterms:W3CDTF">2020-07-27T13:16:03Z</dcterms:modified>
</cp:coreProperties>
</file>