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75" r:id="rId2"/>
    <p:sldId id="289" r:id="rId3"/>
    <p:sldId id="277" r:id="rId4"/>
    <p:sldId id="276" r:id="rId5"/>
    <p:sldId id="514" r:id="rId6"/>
    <p:sldId id="518" r:id="rId7"/>
    <p:sldId id="297" r:id="rId8"/>
    <p:sldId id="298" r:id="rId9"/>
    <p:sldId id="299" r:id="rId10"/>
    <p:sldId id="301" r:id="rId11"/>
    <p:sldId id="527" r:id="rId12"/>
    <p:sldId id="302" r:id="rId13"/>
    <p:sldId id="304" r:id="rId14"/>
    <p:sldId id="305" r:id="rId15"/>
    <p:sldId id="290" r:id="rId16"/>
    <p:sldId id="291" r:id="rId17"/>
    <p:sldId id="293" r:id="rId18"/>
    <p:sldId id="300" r:id="rId19"/>
    <p:sldId id="271" r:id="rId20"/>
    <p:sldId id="519" r:id="rId21"/>
    <p:sldId id="272" r:id="rId22"/>
    <p:sldId id="296" r:id="rId23"/>
    <p:sldId id="522" r:id="rId24"/>
    <p:sldId id="523" r:id="rId25"/>
    <p:sldId id="524" r:id="rId26"/>
    <p:sldId id="517" r:id="rId27"/>
    <p:sldId id="511" r:id="rId28"/>
    <p:sldId id="307" r:id="rId29"/>
    <p:sldId id="504" r:id="rId30"/>
    <p:sldId id="505" r:id="rId31"/>
    <p:sldId id="506" r:id="rId32"/>
    <p:sldId id="508" r:id="rId33"/>
    <p:sldId id="526" r:id="rId34"/>
    <p:sldId id="256" r:id="rId35"/>
    <p:sldId id="525" r:id="rId36"/>
    <p:sldId id="521" r:id="rId37"/>
    <p:sldId id="528" r:id="rId38"/>
    <p:sldId id="295" r:id="rId39"/>
    <p:sldId id="520" r:id="rId40"/>
    <p:sldId id="281" r:id="rId41"/>
    <p:sldId id="282" r:id="rId4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785" autoAdjust="0"/>
    <p:restoredTop sz="94633" autoAdjust="0"/>
  </p:normalViewPr>
  <p:slideViewPr>
    <p:cSldViewPr snapToGrid="0">
      <p:cViewPr varScale="1">
        <p:scale>
          <a:sx n="59" d="100"/>
          <a:sy n="59" d="100"/>
        </p:scale>
        <p:origin x="984"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484763E-592C-4FB8-B5B2-33AE268ACFF2}" type="datetimeFigureOut">
              <a:rPr lang="en-US" smtClean="0"/>
              <a:t>2/11/2019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C02A0D0-DF94-40B4-B5F4-FC1FB1D545A7}" type="slidenum">
              <a:rPr lang="en-US" smtClean="0"/>
              <a:t>‹#›</a:t>
            </a:fld>
            <a:endParaRPr lang="en-US" dirty="0"/>
          </a:p>
        </p:txBody>
      </p:sp>
    </p:spTree>
    <p:extLst>
      <p:ext uri="{BB962C8B-B14F-4D97-AF65-F5344CB8AC3E}">
        <p14:creationId xmlns:p14="http://schemas.microsoft.com/office/powerpoint/2010/main" val="411203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8E6836-A0B5-4CDB-B09C-CE2EA94206C8}" type="slidenum">
              <a:rPr lang="en-US" smtClean="0"/>
              <a:t>1</a:t>
            </a:fld>
            <a:endParaRPr lang="en-US" dirty="0"/>
          </a:p>
        </p:txBody>
      </p:sp>
    </p:spTree>
    <p:extLst>
      <p:ext uri="{BB962C8B-B14F-4D97-AF65-F5344CB8AC3E}">
        <p14:creationId xmlns:p14="http://schemas.microsoft.com/office/powerpoint/2010/main" val="355453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8E6836-A0B5-4CDB-B09C-CE2EA94206C8}" type="slidenum">
              <a:rPr lang="en-US" smtClean="0"/>
              <a:t>2</a:t>
            </a:fld>
            <a:endParaRPr lang="en-US" dirty="0"/>
          </a:p>
        </p:txBody>
      </p:sp>
    </p:spTree>
    <p:extLst>
      <p:ext uri="{BB962C8B-B14F-4D97-AF65-F5344CB8AC3E}">
        <p14:creationId xmlns:p14="http://schemas.microsoft.com/office/powerpoint/2010/main" val="2614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0"/>
            <a:ext cx="0" cy="0"/>
          </a:xfrm>
          <a:prstGeom prst="rect">
            <a:avLst/>
          </a:prstGeom>
          <a:noFill/>
          <a:ln w="12700">
            <a:solidFill>
              <a:prstClr val="black"/>
            </a:solidFill>
          </a:ln>
        </p:spPr>
      </p:sp>
      <p:sp>
        <p:nvSpPr>
          <p:cNvPr id="3" name="Notes Placeholder"/>
          <p:cNvSpPr>
            <a:spLocks noGrp="1"/>
          </p:cNvSpPr>
          <p:nvPr>
            <p:ph type="body" idx="1"/>
          </p:nvPr>
        </p:nvSpPr>
        <p:spPr>
          <a:xfrm>
            <a:off x="0" y="0"/>
            <a:ext cx="5486400" cy="3600450"/>
          </a:xfrm>
          <a:prstGeom prst="rect">
            <a:avLst/>
          </a:prstGeom>
        </p:spPr>
        <p:txBody>
          <a:bodyPr/>
          <a:lstStyle/>
          <a:p>
            <a:pPr marL="0" marR="0" lvl="0" indent="0" algn="l" fontAlgn="base">
              <a:lnSpc>
                <a:spcPct val="100000"/>
              </a:lnSpc>
            </a:pPr>
            <a:r>
              <a:rPr lang="en-US" sz="1000" u="none">
                <a:solidFill>
                  <a:srgbClr val="000000">
                    <a:alpha val="100000"/>
                  </a:srgbClr>
                </a:solidFill>
                <a:latin typeface="Calibri"/>
              </a:rPr>
              <a:t>Source: 
U.S. Bureau of Labor Statistics
Release: 
State Employment and Unemployment
Units: 
Percent, Seasonally Adjusted
Frequency: 
          Monthly
U.S. Bureau of Labor Statistics, 
      Unemployment Rate in Florida [FLUR], 
      retrieved from FRED, 
      Federal Reserve Bank of St. Louis; 
      https://fred.stlouisfed.org/series/FLUR, 
      February 7, 2019.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A7EC5B7-3013-4E43-9A47-3FB9799A1039}" type="datetimeFigureOut">
              <a:rPr lang="en-US" smtClean="0"/>
              <a:t>2/11/2019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D0440F-1A0D-4CF0-84CC-C46B337A4C70}" type="slidenum">
              <a:rPr lang="en-US" smtClean="0"/>
              <a:t>‹#›</a:t>
            </a:fld>
            <a:endParaRPr lang="en-US" dirty="0"/>
          </a:p>
        </p:txBody>
      </p:sp>
    </p:spTree>
    <p:extLst>
      <p:ext uri="{BB962C8B-B14F-4D97-AF65-F5344CB8AC3E}">
        <p14:creationId xmlns:p14="http://schemas.microsoft.com/office/powerpoint/2010/main" val="1360750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7EC5B7-3013-4E43-9A47-3FB9799A1039}" type="datetimeFigureOut">
              <a:rPr lang="en-US" smtClean="0"/>
              <a:t>2/11/2019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D0440F-1A0D-4CF0-84CC-C46B337A4C70}" type="slidenum">
              <a:rPr lang="en-US" smtClean="0"/>
              <a:t>‹#›</a:t>
            </a:fld>
            <a:endParaRPr lang="en-US" dirty="0"/>
          </a:p>
        </p:txBody>
      </p:sp>
    </p:spTree>
    <p:extLst>
      <p:ext uri="{BB962C8B-B14F-4D97-AF65-F5344CB8AC3E}">
        <p14:creationId xmlns:p14="http://schemas.microsoft.com/office/powerpoint/2010/main" val="1724629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7EC5B7-3013-4E43-9A47-3FB9799A1039}" type="datetimeFigureOut">
              <a:rPr lang="en-US" smtClean="0"/>
              <a:t>2/11/2019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D0440F-1A0D-4CF0-84CC-C46B337A4C70}" type="slidenum">
              <a:rPr lang="en-US" smtClean="0"/>
              <a:t>‹#›</a:t>
            </a:fld>
            <a:endParaRPr lang="en-US" dirty="0"/>
          </a:p>
        </p:txBody>
      </p:sp>
    </p:spTree>
    <p:extLst>
      <p:ext uri="{BB962C8B-B14F-4D97-AF65-F5344CB8AC3E}">
        <p14:creationId xmlns:p14="http://schemas.microsoft.com/office/powerpoint/2010/main" val="11395909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3847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7EC5B7-3013-4E43-9A47-3FB9799A1039}" type="datetimeFigureOut">
              <a:rPr lang="en-US" smtClean="0"/>
              <a:t>2/11/2019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D0440F-1A0D-4CF0-84CC-C46B337A4C70}" type="slidenum">
              <a:rPr lang="en-US" smtClean="0"/>
              <a:t>‹#›</a:t>
            </a:fld>
            <a:endParaRPr lang="en-US" dirty="0"/>
          </a:p>
        </p:txBody>
      </p:sp>
    </p:spTree>
    <p:extLst>
      <p:ext uri="{BB962C8B-B14F-4D97-AF65-F5344CB8AC3E}">
        <p14:creationId xmlns:p14="http://schemas.microsoft.com/office/powerpoint/2010/main" val="2241798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7EC5B7-3013-4E43-9A47-3FB9799A1039}" type="datetimeFigureOut">
              <a:rPr lang="en-US" smtClean="0"/>
              <a:t>2/11/2019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D0440F-1A0D-4CF0-84CC-C46B337A4C70}" type="slidenum">
              <a:rPr lang="en-US" smtClean="0"/>
              <a:t>‹#›</a:t>
            </a:fld>
            <a:endParaRPr lang="en-US" dirty="0"/>
          </a:p>
        </p:txBody>
      </p:sp>
    </p:spTree>
    <p:extLst>
      <p:ext uri="{BB962C8B-B14F-4D97-AF65-F5344CB8AC3E}">
        <p14:creationId xmlns:p14="http://schemas.microsoft.com/office/powerpoint/2010/main" val="2125049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7EC5B7-3013-4E43-9A47-3FB9799A1039}" type="datetimeFigureOut">
              <a:rPr lang="en-US" smtClean="0"/>
              <a:t>2/11/2019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ED0440F-1A0D-4CF0-84CC-C46B337A4C70}" type="slidenum">
              <a:rPr lang="en-US" smtClean="0"/>
              <a:t>‹#›</a:t>
            </a:fld>
            <a:endParaRPr lang="en-US" dirty="0"/>
          </a:p>
        </p:txBody>
      </p:sp>
    </p:spTree>
    <p:extLst>
      <p:ext uri="{BB962C8B-B14F-4D97-AF65-F5344CB8AC3E}">
        <p14:creationId xmlns:p14="http://schemas.microsoft.com/office/powerpoint/2010/main" val="2016960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7EC5B7-3013-4E43-9A47-3FB9799A1039}" type="datetimeFigureOut">
              <a:rPr lang="en-US" smtClean="0"/>
              <a:t>2/11/2019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ED0440F-1A0D-4CF0-84CC-C46B337A4C70}" type="slidenum">
              <a:rPr lang="en-US" smtClean="0"/>
              <a:t>‹#›</a:t>
            </a:fld>
            <a:endParaRPr lang="en-US" dirty="0"/>
          </a:p>
        </p:txBody>
      </p:sp>
    </p:spTree>
    <p:extLst>
      <p:ext uri="{BB962C8B-B14F-4D97-AF65-F5344CB8AC3E}">
        <p14:creationId xmlns:p14="http://schemas.microsoft.com/office/powerpoint/2010/main" val="2945185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7EC5B7-3013-4E43-9A47-3FB9799A1039}" type="datetimeFigureOut">
              <a:rPr lang="en-US" smtClean="0"/>
              <a:t>2/11/2019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ED0440F-1A0D-4CF0-84CC-C46B337A4C70}" type="slidenum">
              <a:rPr lang="en-US" smtClean="0"/>
              <a:t>‹#›</a:t>
            </a:fld>
            <a:endParaRPr lang="en-US" dirty="0"/>
          </a:p>
        </p:txBody>
      </p:sp>
    </p:spTree>
    <p:extLst>
      <p:ext uri="{BB962C8B-B14F-4D97-AF65-F5344CB8AC3E}">
        <p14:creationId xmlns:p14="http://schemas.microsoft.com/office/powerpoint/2010/main" val="3244784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7EC5B7-3013-4E43-9A47-3FB9799A1039}" type="datetimeFigureOut">
              <a:rPr lang="en-US" smtClean="0"/>
              <a:t>2/11/2019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ED0440F-1A0D-4CF0-84CC-C46B337A4C70}" type="slidenum">
              <a:rPr lang="en-US" smtClean="0"/>
              <a:t>‹#›</a:t>
            </a:fld>
            <a:endParaRPr lang="en-US" dirty="0"/>
          </a:p>
        </p:txBody>
      </p:sp>
    </p:spTree>
    <p:extLst>
      <p:ext uri="{BB962C8B-B14F-4D97-AF65-F5344CB8AC3E}">
        <p14:creationId xmlns:p14="http://schemas.microsoft.com/office/powerpoint/2010/main" val="3368282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7EC5B7-3013-4E43-9A47-3FB9799A1039}" type="datetimeFigureOut">
              <a:rPr lang="en-US" smtClean="0"/>
              <a:t>2/11/2019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ED0440F-1A0D-4CF0-84CC-C46B337A4C70}" type="slidenum">
              <a:rPr lang="en-US" smtClean="0"/>
              <a:t>‹#›</a:t>
            </a:fld>
            <a:endParaRPr lang="en-US" dirty="0"/>
          </a:p>
        </p:txBody>
      </p:sp>
    </p:spTree>
    <p:extLst>
      <p:ext uri="{BB962C8B-B14F-4D97-AF65-F5344CB8AC3E}">
        <p14:creationId xmlns:p14="http://schemas.microsoft.com/office/powerpoint/2010/main" val="1780651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7EC5B7-3013-4E43-9A47-3FB9799A1039}" type="datetimeFigureOut">
              <a:rPr lang="en-US" smtClean="0"/>
              <a:t>2/11/2019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ED0440F-1A0D-4CF0-84CC-C46B337A4C70}" type="slidenum">
              <a:rPr lang="en-US" smtClean="0"/>
              <a:t>‹#›</a:t>
            </a:fld>
            <a:endParaRPr lang="en-US" dirty="0"/>
          </a:p>
        </p:txBody>
      </p:sp>
    </p:spTree>
    <p:extLst>
      <p:ext uri="{BB962C8B-B14F-4D97-AF65-F5344CB8AC3E}">
        <p14:creationId xmlns:p14="http://schemas.microsoft.com/office/powerpoint/2010/main" val="562731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7EC5B7-3013-4E43-9A47-3FB9799A1039}" type="datetimeFigureOut">
              <a:rPr lang="en-US" smtClean="0"/>
              <a:t>2/11/2019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D0440F-1A0D-4CF0-84CC-C46B337A4C70}" type="slidenum">
              <a:rPr lang="en-US" smtClean="0"/>
              <a:t>‹#›</a:t>
            </a:fld>
            <a:endParaRPr lang="en-US" dirty="0"/>
          </a:p>
        </p:txBody>
      </p:sp>
    </p:spTree>
    <p:extLst>
      <p:ext uri="{BB962C8B-B14F-4D97-AF65-F5344CB8AC3E}">
        <p14:creationId xmlns:p14="http://schemas.microsoft.com/office/powerpoint/2010/main" val="35169543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roadloans.com/blog/down-payment-on-a-car"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s://www.cuinsight.com/loan-to-share-ratio-nears-record-high.html" TargetMode="External"/></Relationships>
</file>

<file path=ppt/slides/_rels/slide19.xml.rels><?xml version="1.0" encoding="UTF-8" standalone="yes"?>
<Relationships xmlns="http://schemas.openxmlformats.org/package/2006/relationships"><Relationship Id="rId2" Type="http://schemas.openxmlformats.org/officeDocument/2006/relationships/hyperlink" Target="https://www.ffiec.gov/exam/infobase/documents/02-ncu-12_cfr_748_app_a_safeguard_info-010100.pd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https://files.constantcontact.com/d7b6c0f9001/b3264a8c-5a25-4995-9c08-8f81481c2115.jpg" TargetMode="External"/><Relationship Id="rId2" Type="http://schemas.openxmlformats.org/officeDocument/2006/relationships/hyperlink" Target="http://r20.rs6.net/tn.jsp?f=001rghRkQYYhEYMTDJlnZfszD1CqkTVEVKFnIuUAVU01jA0ANtzm-1b-Q4pW-4DbVzJrejggpojDgzkoZKj16Zz4Zd-HnARNMbT1ApVih_h4HdOWBntI5D7tgnh-5h1k8dxA9mZmWWwy7e_G4pg0IScglao0gX156NDRoR-P1Bo1j_mgqAx7dZkVYtvIBnX8HdVz_Gvv7awJ21OTkt5H_zATojn7vy_W-aE_dUPiQewXAk94afjurOZLlbliNB9n_q6&amp;c=SdXzw0GkPOnw7XnCnMZ67RE8zf5gY1FO3ycvXR3lLICP8blffES-KA==&amp;ch=aOzOeJlg-wcbjmUuQbnBMHt3-J9FTal56-svu1wJgMiLjVY9bbru8A=="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https://files.constantcontact.com/d7b6c0f9001/b3264a8c-5a25-4995-9c08-8f81481c2115.jpg"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https://files.constantcontact.com/d7b6c0f9001/b3264a8c-5a25-4995-9c08-8f81481c2115.jpg"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David.Molitor@FLOFR.co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tmp"/><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fred.stlouisfed.org/graph/?g=mOPK"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www.bloomberg.com/opinion/authors/AR3OYuAmvcU/noah-smith"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416886" y="2732313"/>
            <a:ext cx="6746306" cy="1240971"/>
          </a:xfrm>
        </p:spPr>
        <p:txBody>
          <a:bodyPr>
            <a:normAutofit/>
          </a:bodyPr>
          <a:lstStyle/>
          <a:p>
            <a:r>
              <a:rPr lang="en-US" sz="3600" b="1" dirty="0">
                <a:latin typeface="+mj-lt"/>
              </a:rPr>
              <a:t>What to Expect from Your Regulators in 2019</a:t>
            </a:r>
          </a:p>
        </p:txBody>
      </p:sp>
      <p:sp>
        <p:nvSpPr>
          <p:cNvPr id="13" name="Rectangle 13"/>
          <p:cNvSpPr>
            <a:spLocks noChangeArrowheads="1"/>
          </p:cNvSpPr>
          <p:nvPr/>
        </p:nvSpPr>
        <p:spPr bwMode="auto">
          <a:xfrm>
            <a:off x="1598862" y="802105"/>
            <a:ext cx="14735337" cy="1060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15" name="Rectangle 15"/>
          <p:cNvSpPr>
            <a:spLocks noChangeArrowheads="1"/>
          </p:cNvSpPr>
          <p:nvPr/>
        </p:nvSpPr>
        <p:spPr bwMode="auto">
          <a:xfrm>
            <a:off x="1598862" y="1259304"/>
            <a:ext cx="1473533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16" name="Rectangle 16"/>
          <p:cNvSpPr>
            <a:spLocks noChangeArrowheads="1"/>
          </p:cNvSpPr>
          <p:nvPr/>
        </p:nvSpPr>
        <p:spPr bwMode="auto">
          <a:xfrm>
            <a:off x="1598862" y="2170648"/>
            <a:ext cx="147353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pic>
        <p:nvPicPr>
          <p:cNvPr id="11" name="Picture 10">
            <a:extLst>
              <a:ext uri="{FF2B5EF4-FFF2-40B4-BE49-F238E27FC236}">
                <a16:creationId xmlns:a16="http://schemas.microsoft.com/office/drawing/2014/main" id="{D2AF284C-756D-4E9E-BDF6-8E3B7C8AA1E7}"/>
              </a:ext>
            </a:extLst>
          </p:cNvPr>
          <p:cNvPicPr>
            <a:picLocks noChangeAspect="1"/>
          </p:cNvPicPr>
          <p:nvPr/>
        </p:nvPicPr>
        <p:blipFill>
          <a:blip r:embed="rId3"/>
          <a:stretch>
            <a:fillRect/>
          </a:stretch>
        </p:blipFill>
        <p:spPr>
          <a:xfrm>
            <a:off x="202287" y="152400"/>
            <a:ext cx="1931313" cy="1912483"/>
          </a:xfrm>
          <a:prstGeom prst="rect">
            <a:avLst/>
          </a:prstGeom>
        </p:spPr>
      </p:pic>
      <p:cxnSp>
        <p:nvCxnSpPr>
          <p:cNvPr id="17" name="Line 2">
            <a:extLst>
              <a:ext uri="{FF2B5EF4-FFF2-40B4-BE49-F238E27FC236}">
                <a16:creationId xmlns:a16="http://schemas.microsoft.com/office/drawing/2014/main" id="{5F7EB8B8-8D61-4646-81C4-953D62D4D041}"/>
              </a:ext>
            </a:extLst>
          </p:cNvPr>
          <p:cNvCxnSpPr>
            <a:cxnSpLocks noChangeShapeType="1"/>
          </p:cNvCxnSpPr>
          <p:nvPr/>
        </p:nvCxnSpPr>
        <p:spPr bwMode="auto">
          <a:xfrm>
            <a:off x="2057400" y="457200"/>
            <a:ext cx="6629400" cy="0"/>
          </a:xfrm>
          <a:prstGeom prst="line">
            <a:avLst/>
          </a:prstGeom>
          <a:noFill/>
          <a:ln w="38100" cmpd="dbl">
            <a:solidFill>
              <a:srgbClr val="7F7F7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90309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C25E66AC-2C60-4623-8986-8BA5C4602F4E}"/>
              </a:ext>
            </a:extLst>
          </p:cNvPr>
          <p:cNvSpPr>
            <a:spLocks noChangeArrowheads="1"/>
          </p:cNvSpPr>
          <p:nvPr/>
        </p:nvSpPr>
        <p:spPr bwMode="auto">
          <a:xfrm>
            <a:off x="3530852" y="101210"/>
            <a:ext cx="15996368" cy="870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87247" tIns="69828" rIns="0" bIns="0" numCol="1" anchor="ctr" anchorCtr="0" compatLnSpc="1">
            <a:prstTxWarp prst="textNoShape">
              <a:avLst/>
            </a:prstTxWarp>
            <a:spAutoFit/>
          </a:bodyPr>
          <a:lstStyle>
            <a:lvl1pPr eaLnBrk="0" fontAlgn="base" hangingPunct="0">
              <a:spcBef>
                <a:spcPct val="0"/>
              </a:spcBef>
              <a:spcAft>
                <a:spcPct val="0"/>
              </a:spcAft>
              <a:tabLst>
                <a:tab pos="2205038" algn="l"/>
              </a:tabLst>
              <a:defRPr>
                <a:solidFill>
                  <a:schemeClr val="tx1"/>
                </a:solidFill>
                <a:latin typeface="Arial" panose="020B0604020202020204" pitchFamily="34" charset="0"/>
              </a:defRPr>
            </a:lvl1pPr>
            <a:lvl2pPr eaLnBrk="0" fontAlgn="base" hangingPunct="0">
              <a:spcBef>
                <a:spcPct val="0"/>
              </a:spcBef>
              <a:spcAft>
                <a:spcPct val="0"/>
              </a:spcAft>
              <a:tabLst>
                <a:tab pos="2205038" algn="l"/>
              </a:tabLst>
              <a:defRPr>
                <a:solidFill>
                  <a:schemeClr val="tx1"/>
                </a:solidFill>
                <a:latin typeface="Arial" panose="020B0604020202020204" pitchFamily="34" charset="0"/>
              </a:defRPr>
            </a:lvl2pPr>
            <a:lvl3pPr eaLnBrk="0" fontAlgn="base" hangingPunct="0">
              <a:spcBef>
                <a:spcPct val="0"/>
              </a:spcBef>
              <a:spcAft>
                <a:spcPct val="0"/>
              </a:spcAft>
              <a:tabLst>
                <a:tab pos="2205038" algn="l"/>
              </a:tabLst>
              <a:defRPr>
                <a:solidFill>
                  <a:schemeClr val="tx1"/>
                </a:solidFill>
                <a:latin typeface="Arial" panose="020B0604020202020204" pitchFamily="34" charset="0"/>
              </a:defRPr>
            </a:lvl3pPr>
            <a:lvl4pPr eaLnBrk="0" fontAlgn="base" hangingPunct="0">
              <a:spcBef>
                <a:spcPct val="0"/>
              </a:spcBef>
              <a:spcAft>
                <a:spcPct val="0"/>
              </a:spcAft>
              <a:tabLst>
                <a:tab pos="2205038" algn="l"/>
              </a:tabLst>
              <a:defRPr>
                <a:solidFill>
                  <a:schemeClr val="tx1"/>
                </a:solidFill>
                <a:latin typeface="Arial" panose="020B0604020202020204" pitchFamily="34" charset="0"/>
              </a:defRPr>
            </a:lvl4pPr>
            <a:lvl5pPr eaLnBrk="0" fontAlgn="base" hangingPunct="0">
              <a:spcBef>
                <a:spcPct val="0"/>
              </a:spcBef>
              <a:spcAft>
                <a:spcPct val="0"/>
              </a:spcAft>
              <a:tabLst>
                <a:tab pos="2205038" algn="l"/>
              </a:tabLst>
              <a:defRPr>
                <a:solidFill>
                  <a:schemeClr val="tx1"/>
                </a:solidFill>
                <a:latin typeface="Arial" panose="020B0604020202020204" pitchFamily="34" charset="0"/>
              </a:defRPr>
            </a:lvl5pPr>
            <a:lvl6pPr eaLnBrk="0" fontAlgn="base" hangingPunct="0">
              <a:spcBef>
                <a:spcPct val="0"/>
              </a:spcBef>
              <a:spcAft>
                <a:spcPct val="0"/>
              </a:spcAft>
              <a:tabLst>
                <a:tab pos="2205038" algn="l"/>
              </a:tabLst>
              <a:defRPr>
                <a:solidFill>
                  <a:schemeClr val="tx1"/>
                </a:solidFill>
                <a:latin typeface="Arial" panose="020B0604020202020204" pitchFamily="34" charset="0"/>
              </a:defRPr>
            </a:lvl6pPr>
            <a:lvl7pPr eaLnBrk="0" fontAlgn="base" hangingPunct="0">
              <a:spcBef>
                <a:spcPct val="0"/>
              </a:spcBef>
              <a:spcAft>
                <a:spcPct val="0"/>
              </a:spcAft>
              <a:tabLst>
                <a:tab pos="2205038" algn="l"/>
              </a:tabLst>
              <a:defRPr>
                <a:solidFill>
                  <a:schemeClr val="tx1"/>
                </a:solidFill>
                <a:latin typeface="Arial" panose="020B0604020202020204" pitchFamily="34" charset="0"/>
              </a:defRPr>
            </a:lvl7pPr>
            <a:lvl8pPr eaLnBrk="0" fontAlgn="base" hangingPunct="0">
              <a:spcBef>
                <a:spcPct val="0"/>
              </a:spcBef>
              <a:spcAft>
                <a:spcPct val="0"/>
              </a:spcAft>
              <a:tabLst>
                <a:tab pos="2205038" algn="l"/>
              </a:tabLst>
              <a:defRPr>
                <a:solidFill>
                  <a:schemeClr val="tx1"/>
                </a:solidFill>
                <a:latin typeface="Arial" panose="020B0604020202020204" pitchFamily="34" charset="0"/>
              </a:defRPr>
            </a:lvl8pPr>
            <a:lvl9pPr eaLnBrk="0" fontAlgn="base" hangingPunct="0">
              <a:spcBef>
                <a:spcPct val="0"/>
              </a:spcBef>
              <a:spcAft>
                <a:spcPct val="0"/>
              </a:spcAft>
              <a:tabLst>
                <a:tab pos="22050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205038" algn="l"/>
              </a:tabLst>
            </a:pPr>
            <a:r>
              <a:rPr kumimoji="0" lang="en-US" altLang="en-US" sz="2400" b="1" i="0" u="none" strike="noStrike" cap="none" normalizeH="0" baseline="0" dirty="0">
                <a:ln>
                  <a:noFill/>
                </a:ln>
                <a:solidFill>
                  <a:srgbClr val="010101"/>
                </a:solidFill>
                <a:effectLst/>
                <a:latin typeface="Arial" panose="020B0604020202020204" pitchFamily="34" charset="0"/>
                <a:cs typeface="Arial" panose="020B0604020202020204" pitchFamily="34" charset="0"/>
              </a:rPr>
              <a:t>Inversion Ahead of the Storm</a:t>
            </a:r>
            <a:endParaRPr kumimoji="0" lang="en-US" alt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05038" algn="l"/>
              </a:tabLst>
            </a:pPr>
            <a:r>
              <a:rPr kumimoji="0" lang="en-US" altLang="en-US" sz="1000" b="0" i="0" u="none" strike="noStrike" cap="none" normalizeH="0" baseline="0" dirty="0">
                <a:ln>
                  <a:noFill/>
                </a:ln>
                <a:solidFill>
                  <a:srgbClr val="010101"/>
                </a:solidFill>
                <a:effectLst/>
                <a:latin typeface="Arial" panose="020B0604020202020204" pitchFamily="34" charset="0"/>
                <a:ea typeface="Times New Roman" panose="02020603050405020304" pitchFamily="18" charset="0"/>
                <a:cs typeface="Arial" panose="020B0604020202020204" pitchFamily="34" charset="0"/>
              </a:rPr>
              <a:t>Treasury term spreads for different maturities Three-month vs 10-year	Two-year vs 10-year</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2205038" algn="l"/>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nvGrpSpPr>
          <p:cNvPr id="3" name="Group 1">
            <a:extLst>
              <a:ext uri="{FF2B5EF4-FFF2-40B4-BE49-F238E27FC236}">
                <a16:creationId xmlns:a16="http://schemas.microsoft.com/office/drawing/2014/main" id="{07066886-08F3-4A35-AEB7-FB58C9FBD0FC}"/>
              </a:ext>
            </a:extLst>
          </p:cNvPr>
          <p:cNvGrpSpPr>
            <a:grpSpLocks/>
          </p:cNvGrpSpPr>
          <p:nvPr/>
        </p:nvGrpSpPr>
        <p:grpSpPr bwMode="auto">
          <a:xfrm>
            <a:off x="2327682" y="3103441"/>
            <a:ext cx="8695091" cy="12438102"/>
            <a:chOff x="845" y="1210"/>
            <a:chExt cx="9240" cy="10713"/>
          </a:xfrm>
        </p:grpSpPr>
        <p:pic>
          <p:nvPicPr>
            <p:cNvPr id="2054" name="Picture 6">
              <a:extLst>
                <a:ext uri="{FF2B5EF4-FFF2-40B4-BE49-F238E27FC236}">
                  <a16:creationId xmlns:a16="http://schemas.microsoft.com/office/drawing/2014/main" id="{080418A2-727E-44BE-B31D-95C17D02ECF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5" y="1210"/>
              <a:ext cx="9240" cy="296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2">
              <a:extLst>
                <a:ext uri="{FF2B5EF4-FFF2-40B4-BE49-F238E27FC236}">
                  <a16:creationId xmlns:a16="http://schemas.microsoft.com/office/drawing/2014/main" id="{FC1BE84A-AE1A-4413-8BD4-57EEE66D7F15}"/>
                </a:ext>
              </a:extLst>
            </p:cNvPr>
            <p:cNvGrpSpPr>
              <a:grpSpLocks/>
            </p:cNvGrpSpPr>
            <p:nvPr/>
          </p:nvGrpSpPr>
          <p:grpSpPr bwMode="auto">
            <a:xfrm>
              <a:off x="2877" y="10838"/>
              <a:ext cx="3874" cy="1085"/>
              <a:chOff x="2877" y="10838"/>
              <a:chExt cx="3874" cy="1085"/>
            </a:xfrm>
          </p:grpSpPr>
          <p:sp>
            <p:nvSpPr>
              <p:cNvPr id="5" name="Freeform 5">
                <a:extLst>
                  <a:ext uri="{FF2B5EF4-FFF2-40B4-BE49-F238E27FC236}">
                    <a16:creationId xmlns:a16="http://schemas.microsoft.com/office/drawing/2014/main" id="{2E49401B-B4D9-4593-8DE6-C6A7574AFF97}"/>
                  </a:ext>
                </a:extLst>
              </p:cNvPr>
              <p:cNvSpPr>
                <a:spLocks/>
              </p:cNvSpPr>
              <p:nvPr/>
            </p:nvSpPr>
            <p:spPr bwMode="auto">
              <a:xfrm>
                <a:off x="2877" y="10838"/>
                <a:ext cx="3874" cy="1085"/>
              </a:xfrm>
              <a:custGeom>
                <a:avLst/>
                <a:gdLst>
                  <a:gd name="T0" fmla="*/ 0 w 3874"/>
                  <a:gd name="T1" fmla="*/ -9600 h 1085"/>
                  <a:gd name="T2" fmla="*/ 0 w 3874"/>
                  <a:gd name="T3" fmla="*/ -10684 h 1085"/>
                </a:gdLst>
                <a:ahLst/>
                <a:cxnLst>
                  <a:cxn ang="0">
                    <a:pos x="T0" y="T1"/>
                  </a:cxn>
                  <a:cxn ang="0">
                    <a:pos x="T2" y="T3"/>
                  </a:cxn>
                </a:cxnLst>
                <a:rect l="0" t="0" r="r" b="b"/>
                <a:pathLst>
                  <a:path w="3874" h="1085">
                    <a:moveTo>
                      <a:pt x="0" y="-9600"/>
                    </a:moveTo>
                    <a:lnTo>
                      <a:pt x="0" y="-10684"/>
                    </a:lnTo>
                  </a:path>
                </a:pathLst>
              </a:custGeom>
              <a:noFill/>
              <a:ln w="1219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Freeform 4">
                <a:extLst>
                  <a:ext uri="{FF2B5EF4-FFF2-40B4-BE49-F238E27FC236}">
                    <a16:creationId xmlns:a16="http://schemas.microsoft.com/office/drawing/2014/main" id="{A943D7DE-DED0-4AFD-ACED-28D75CA96EB9}"/>
                  </a:ext>
                </a:extLst>
              </p:cNvPr>
              <p:cNvSpPr>
                <a:spLocks/>
              </p:cNvSpPr>
              <p:nvPr/>
            </p:nvSpPr>
            <p:spPr bwMode="auto">
              <a:xfrm>
                <a:off x="2877" y="10838"/>
                <a:ext cx="3874" cy="1085"/>
              </a:xfrm>
              <a:custGeom>
                <a:avLst/>
                <a:gdLst>
                  <a:gd name="T0" fmla="*/ 2527 w 3874"/>
                  <a:gd name="T1" fmla="*/ -9600 h 1085"/>
                  <a:gd name="T2" fmla="*/ 2527 w 3874"/>
                  <a:gd name="T3" fmla="*/ -10684 h 1085"/>
                </a:gdLst>
                <a:ahLst/>
                <a:cxnLst>
                  <a:cxn ang="0">
                    <a:pos x="T0" y="T1"/>
                  </a:cxn>
                  <a:cxn ang="0">
                    <a:pos x="T2" y="T3"/>
                  </a:cxn>
                </a:cxnLst>
                <a:rect l="0" t="0" r="r" b="b"/>
                <a:pathLst>
                  <a:path w="3874" h="1085">
                    <a:moveTo>
                      <a:pt x="2527" y="-9600"/>
                    </a:moveTo>
                    <a:lnTo>
                      <a:pt x="2527" y="-10684"/>
                    </a:lnTo>
                  </a:path>
                </a:pathLst>
              </a:custGeom>
              <a:noFill/>
              <a:ln w="1219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Freeform 3">
                <a:extLst>
                  <a:ext uri="{FF2B5EF4-FFF2-40B4-BE49-F238E27FC236}">
                    <a16:creationId xmlns:a16="http://schemas.microsoft.com/office/drawing/2014/main" id="{8C8ED016-3DD4-4FFB-8CC7-8D7A2CA5E758}"/>
                  </a:ext>
                </a:extLst>
              </p:cNvPr>
              <p:cNvSpPr>
                <a:spLocks/>
              </p:cNvSpPr>
              <p:nvPr/>
            </p:nvSpPr>
            <p:spPr bwMode="auto">
              <a:xfrm>
                <a:off x="2877" y="10838"/>
                <a:ext cx="3874" cy="1085"/>
              </a:xfrm>
              <a:custGeom>
                <a:avLst/>
                <a:gdLst>
                  <a:gd name="T0" fmla="*/ 3873 w 3874"/>
                  <a:gd name="T1" fmla="*/ -9600 h 1085"/>
                  <a:gd name="T2" fmla="*/ 3873 w 3874"/>
                  <a:gd name="T3" fmla="*/ -10684 h 1085"/>
                </a:gdLst>
                <a:ahLst/>
                <a:cxnLst>
                  <a:cxn ang="0">
                    <a:pos x="T0" y="T1"/>
                  </a:cxn>
                  <a:cxn ang="0">
                    <a:pos x="T2" y="T3"/>
                  </a:cxn>
                </a:cxnLst>
                <a:rect l="0" t="0" r="r" b="b"/>
                <a:pathLst>
                  <a:path w="3874" h="1085">
                    <a:moveTo>
                      <a:pt x="3873" y="-9600"/>
                    </a:moveTo>
                    <a:lnTo>
                      <a:pt x="3873" y="-10684"/>
                    </a:lnTo>
                  </a:path>
                </a:pathLst>
              </a:custGeom>
              <a:noFill/>
              <a:ln w="1219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sp>
        <p:nvSpPr>
          <p:cNvPr id="8" name="Rectangle 8">
            <a:extLst>
              <a:ext uri="{FF2B5EF4-FFF2-40B4-BE49-F238E27FC236}">
                <a16:creationId xmlns:a16="http://schemas.microsoft.com/office/drawing/2014/main" id="{926E9242-B82F-4B74-BE13-7B9E33D307AA}"/>
              </a:ext>
            </a:extLst>
          </p:cNvPr>
          <p:cNvSpPr>
            <a:spLocks noChangeArrowheads="1"/>
          </p:cNvSpPr>
          <p:nvPr/>
        </p:nvSpPr>
        <p:spPr bwMode="auto">
          <a:xfrm>
            <a:off x="2354842" y="317914"/>
            <a:ext cx="17988131" cy="13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444625" algn="l"/>
                <a:tab pos="2862263" algn="l"/>
                <a:tab pos="4306888" algn="l"/>
                <a:tab pos="5581650" algn="l"/>
              </a:tabLst>
              <a:defRPr>
                <a:solidFill>
                  <a:schemeClr val="tx1"/>
                </a:solidFill>
                <a:latin typeface="Arial" panose="020B0604020202020204" pitchFamily="34" charset="0"/>
              </a:defRPr>
            </a:lvl1pPr>
            <a:lvl2pPr eaLnBrk="0" fontAlgn="base" hangingPunct="0">
              <a:spcBef>
                <a:spcPct val="0"/>
              </a:spcBef>
              <a:spcAft>
                <a:spcPct val="0"/>
              </a:spcAft>
              <a:tabLst>
                <a:tab pos="1444625" algn="l"/>
                <a:tab pos="2862263" algn="l"/>
                <a:tab pos="4306888" algn="l"/>
                <a:tab pos="5581650" algn="l"/>
              </a:tabLst>
              <a:defRPr>
                <a:solidFill>
                  <a:schemeClr val="tx1"/>
                </a:solidFill>
                <a:latin typeface="Arial" panose="020B0604020202020204" pitchFamily="34" charset="0"/>
              </a:defRPr>
            </a:lvl2pPr>
            <a:lvl3pPr eaLnBrk="0" fontAlgn="base" hangingPunct="0">
              <a:spcBef>
                <a:spcPct val="0"/>
              </a:spcBef>
              <a:spcAft>
                <a:spcPct val="0"/>
              </a:spcAft>
              <a:tabLst>
                <a:tab pos="1444625" algn="l"/>
                <a:tab pos="2862263" algn="l"/>
                <a:tab pos="4306888" algn="l"/>
                <a:tab pos="5581650" algn="l"/>
              </a:tabLst>
              <a:defRPr>
                <a:solidFill>
                  <a:schemeClr val="tx1"/>
                </a:solidFill>
                <a:latin typeface="Arial" panose="020B0604020202020204" pitchFamily="34" charset="0"/>
              </a:defRPr>
            </a:lvl3pPr>
            <a:lvl4pPr eaLnBrk="0" fontAlgn="base" hangingPunct="0">
              <a:spcBef>
                <a:spcPct val="0"/>
              </a:spcBef>
              <a:spcAft>
                <a:spcPct val="0"/>
              </a:spcAft>
              <a:tabLst>
                <a:tab pos="1444625" algn="l"/>
                <a:tab pos="2862263" algn="l"/>
                <a:tab pos="4306888" algn="l"/>
                <a:tab pos="5581650" algn="l"/>
              </a:tabLst>
              <a:defRPr>
                <a:solidFill>
                  <a:schemeClr val="tx1"/>
                </a:solidFill>
                <a:latin typeface="Arial" panose="020B0604020202020204" pitchFamily="34" charset="0"/>
              </a:defRPr>
            </a:lvl4pPr>
            <a:lvl5pPr eaLnBrk="0" fontAlgn="base" hangingPunct="0">
              <a:spcBef>
                <a:spcPct val="0"/>
              </a:spcBef>
              <a:spcAft>
                <a:spcPct val="0"/>
              </a:spcAft>
              <a:tabLst>
                <a:tab pos="1444625" algn="l"/>
                <a:tab pos="2862263" algn="l"/>
                <a:tab pos="4306888" algn="l"/>
                <a:tab pos="5581650" algn="l"/>
              </a:tabLst>
              <a:defRPr>
                <a:solidFill>
                  <a:schemeClr val="tx1"/>
                </a:solidFill>
                <a:latin typeface="Arial" panose="020B0604020202020204" pitchFamily="34" charset="0"/>
              </a:defRPr>
            </a:lvl5pPr>
            <a:lvl6pPr eaLnBrk="0" fontAlgn="base" hangingPunct="0">
              <a:spcBef>
                <a:spcPct val="0"/>
              </a:spcBef>
              <a:spcAft>
                <a:spcPct val="0"/>
              </a:spcAft>
              <a:tabLst>
                <a:tab pos="1444625" algn="l"/>
                <a:tab pos="2862263" algn="l"/>
                <a:tab pos="4306888" algn="l"/>
                <a:tab pos="5581650" algn="l"/>
              </a:tabLst>
              <a:defRPr>
                <a:solidFill>
                  <a:schemeClr val="tx1"/>
                </a:solidFill>
                <a:latin typeface="Arial" panose="020B0604020202020204" pitchFamily="34" charset="0"/>
              </a:defRPr>
            </a:lvl6pPr>
            <a:lvl7pPr eaLnBrk="0" fontAlgn="base" hangingPunct="0">
              <a:spcBef>
                <a:spcPct val="0"/>
              </a:spcBef>
              <a:spcAft>
                <a:spcPct val="0"/>
              </a:spcAft>
              <a:tabLst>
                <a:tab pos="1444625" algn="l"/>
                <a:tab pos="2862263" algn="l"/>
                <a:tab pos="4306888" algn="l"/>
                <a:tab pos="5581650" algn="l"/>
              </a:tabLst>
              <a:defRPr>
                <a:solidFill>
                  <a:schemeClr val="tx1"/>
                </a:solidFill>
                <a:latin typeface="Arial" panose="020B0604020202020204" pitchFamily="34" charset="0"/>
              </a:defRPr>
            </a:lvl7pPr>
            <a:lvl8pPr eaLnBrk="0" fontAlgn="base" hangingPunct="0">
              <a:spcBef>
                <a:spcPct val="0"/>
              </a:spcBef>
              <a:spcAft>
                <a:spcPct val="0"/>
              </a:spcAft>
              <a:tabLst>
                <a:tab pos="1444625" algn="l"/>
                <a:tab pos="2862263" algn="l"/>
                <a:tab pos="4306888" algn="l"/>
                <a:tab pos="5581650" algn="l"/>
              </a:tabLst>
              <a:defRPr>
                <a:solidFill>
                  <a:schemeClr val="tx1"/>
                </a:solidFill>
                <a:latin typeface="Arial" panose="020B0604020202020204" pitchFamily="34" charset="0"/>
              </a:defRPr>
            </a:lvl8pPr>
            <a:lvl9pPr eaLnBrk="0" fontAlgn="base" hangingPunct="0">
              <a:spcBef>
                <a:spcPct val="0"/>
              </a:spcBef>
              <a:spcAft>
                <a:spcPct val="0"/>
              </a:spcAft>
              <a:tabLst>
                <a:tab pos="1444625" algn="l"/>
                <a:tab pos="2862263" algn="l"/>
                <a:tab pos="4306888" algn="l"/>
                <a:tab pos="558165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444625" algn="l"/>
                <a:tab pos="2862263" algn="l"/>
                <a:tab pos="4306888" algn="l"/>
                <a:tab pos="5581650" algn="l"/>
              </a:tabLst>
            </a:pP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1444625" algn="l"/>
                <a:tab pos="2862263" algn="l"/>
                <a:tab pos="4306888" algn="l"/>
                <a:tab pos="5581650" algn="l"/>
              </a:tabLst>
            </a:pP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1444625" algn="l"/>
                <a:tab pos="2862263" algn="l"/>
                <a:tab pos="4306888" algn="l"/>
                <a:tab pos="5581650" algn="l"/>
              </a:tabLst>
            </a:pP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1444625" algn="l"/>
                <a:tab pos="2862263" algn="l"/>
                <a:tab pos="4306888" algn="l"/>
                <a:tab pos="5581650" algn="l"/>
              </a:tabLst>
            </a:pP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1444625" algn="l"/>
                <a:tab pos="2862263" algn="l"/>
                <a:tab pos="4306888" algn="l"/>
                <a:tab pos="5581650" algn="l"/>
              </a:tabLst>
            </a:pPr>
            <a:r>
              <a:rPr kumimoji="0" lang="en-US" altLang="en-US" sz="1000" b="0" i="0" u="none" strike="noStrike" cap="none" normalizeH="0" baseline="0" dirty="0">
                <a:ln>
                  <a:noFill/>
                </a:ln>
                <a:solidFill>
                  <a:srgbClr val="010101"/>
                </a:solidFill>
                <a:effectLst/>
                <a:latin typeface="Arial" panose="020B0604020202020204" pitchFamily="34" charset="0"/>
                <a:ea typeface="Times New Roman" panose="02020603050405020304" pitchFamily="18" charset="0"/>
                <a:cs typeface="Arial" panose="020B0604020202020204" pitchFamily="34" charset="0"/>
              </a:rPr>
              <a:t>Inversion before 1990 recession</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1444625" algn="l"/>
                <a:tab pos="2862263" algn="l"/>
                <a:tab pos="4306888" algn="l"/>
                <a:tab pos="5581650" algn="l"/>
              </a:tabLst>
            </a:pPr>
            <a:r>
              <a:rPr kumimoji="0" lang="en-US" altLang="en-US" sz="1000" b="0" i="0" u="none" strike="noStrike" cap="none" normalizeH="0" baseline="0" dirty="0">
                <a:ln>
                  <a:noFill/>
                </a:ln>
                <a:solidFill>
                  <a:srgbClr val="010101"/>
                </a:solidFill>
                <a:effectLst/>
                <a:latin typeface="Arial" panose="020B0604020202020204" pitchFamily="34" charset="0"/>
                <a:ea typeface="Times New Roman" panose="02020603050405020304" pitchFamily="18" charset="0"/>
                <a:cs typeface="Arial" panose="020B0604020202020204" pitchFamily="34" charset="0"/>
              </a:rPr>
              <a:t>1982	1990	2000	2010	2018</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1444625" algn="l"/>
                <a:tab pos="2862263" algn="l"/>
                <a:tab pos="4306888" algn="l"/>
                <a:tab pos="5581650" algn="l"/>
              </a:tabLst>
            </a:pPr>
            <a:r>
              <a:rPr kumimoji="0" lang="en-US" altLang="en-US" sz="900" b="0" i="0" u="none" strike="noStrike" cap="none" normalizeH="0" baseline="0" dirty="0">
                <a:ln>
                  <a:noFill/>
                </a:ln>
                <a:solidFill>
                  <a:srgbClr val="010101"/>
                </a:solidFill>
                <a:effectLst/>
                <a:latin typeface="Arial" panose="020B0604020202020204" pitchFamily="34" charset="0"/>
                <a:ea typeface="Times New Roman" panose="02020603050405020304" pitchFamily="18" charset="0"/>
                <a:cs typeface="Arial" panose="020B0604020202020204" pitchFamily="34" charset="0"/>
              </a:rPr>
              <a:t>Source: Federal Reserve Bank of St. Louis</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1444625" algn="l"/>
                <a:tab pos="2862263" algn="l"/>
                <a:tab pos="4306888" algn="l"/>
                <a:tab pos="5581650" algn="l"/>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74723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65361-13A0-4398-ADF5-247489B007D5}"/>
              </a:ext>
            </a:extLst>
          </p:cNvPr>
          <p:cNvSpPr>
            <a:spLocks noGrp="1"/>
          </p:cNvSpPr>
          <p:nvPr>
            <p:ph type="title"/>
          </p:nvPr>
        </p:nvSpPr>
        <p:spPr/>
        <p:txBody>
          <a:bodyPr/>
          <a:lstStyle/>
          <a:p>
            <a:pPr algn="ctr"/>
            <a:r>
              <a:rPr lang="en-US" dirty="0"/>
              <a:t>Auto Prices </a:t>
            </a:r>
          </a:p>
        </p:txBody>
      </p:sp>
      <p:sp>
        <p:nvSpPr>
          <p:cNvPr id="3" name="Content Placeholder 2">
            <a:extLst>
              <a:ext uri="{FF2B5EF4-FFF2-40B4-BE49-F238E27FC236}">
                <a16:creationId xmlns:a16="http://schemas.microsoft.com/office/drawing/2014/main" id="{3682E90B-5CB4-4789-BE45-652DF9045233}"/>
              </a:ext>
            </a:extLst>
          </p:cNvPr>
          <p:cNvSpPr>
            <a:spLocks noGrp="1"/>
          </p:cNvSpPr>
          <p:nvPr>
            <p:ph idx="1"/>
          </p:nvPr>
        </p:nvSpPr>
        <p:spPr>
          <a:xfrm>
            <a:off x="838200" y="2068497"/>
            <a:ext cx="10515600" cy="4108466"/>
          </a:xfrm>
        </p:spPr>
        <p:txBody>
          <a:bodyPr>
            <a:normAutofit/>
          </a:bodyPr>
          <a:lstStyle/>
          <a:p>
            <a:pPr marL="0" indent="0" algn="ctr">
              <a:buNone/>
            </a:pPr>
            <a:r>
              <a:rPr lang="en-US" sz="4000" dirty="0"/>
              <a:t>    Collateral Value Up? </a:t>
            </a:r>
          </a:p>
          <a:p>
            <a:endParaRPr lang="en-US" dirty="0"/>
          </a:p>
        </p:txBody>
      </p:sp>
      <p:sp>
        <p:nvSpPr>
          <p:cNvPr id="4" name="Arrow: Up 3">
            <a:extLst>
              <a:ext uri="{FF2B5EF4-FFF2-40B4-BE49-F238E27FC236}">
                <a16:creationId xmlns:a16="http://schemas.microsoft.com/office/drawing/2014/main" id="{D18E8C84-3D97-41AF-8A03-8B01EA9852DD}"/>
              </a:ext>
            </a:extLst>
          </p:cNvPr>
          <p:cNvSpPr/>
          <p:nvPr/>
        </p:nvSpPr>
        <p:spPr>
          <a:xfrm>
            <a:off x="7466121" y="365125"/>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34811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2F915D1-5E59-497F-A72A-D203CF4F65AB}"/>
              </a:ext>
            </a:extLst>
          </p:cNvPr>
          <p:cNvSpPr>
            <a:spLocks noChangeArrowheads="1"/>
          </p:cNvSpPr>
          <p:nvPr/>
        </p:nvSpPr>
        <p:spPr bwMode="auto">
          <a:xfrm>
            <a:off x="1624613" y="461639"/>
            <a:ext cx="14064973" cy="655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3073" name="Picture 2" descr="Average car prices for new and used vehicles">
            <a:extLst>
              <a:ext uri="{FF2B5EF4-FFF2-40B4-BE49-F238E27FC236}">
                <a16:creationId xmlns:a16="http://schemas.microsoft.com/office/drawing/2014/main" id="{923B396D-88B8-4A5A-BADE-1F4B3E75AC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4614" y="918839"/>
            <a:ext cx="9192485" cy="460307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DB75D5F0-F2B5-4CD2-9D9D-06C6C74D7196}"/>
              </a:ext>
            </a:extLst>
          </p:cNvPr>
          <p:cNvSpPr>
            <a:spLocks noChangeArrowheads="1"/>
          </p:cNvSpPr>
          <p:nvPr/>
        </p:nvSpPr>
        <p:spPr bwMode="auto">
          <a:xfrm>
            <a:off x="1624613" y="4128763"/>
            <a:ext cx="14064973" cy="4571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1851569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65361-13A0-4398-ADF5-247489B007D5}"/>
              </a:ext>
            </a:extLst>
          </p:cNvPr>
          <p:cNvSpPr>
            <a:spLocks noGrp="1"/>
          </p:cNvSpPr>
          <p:nvPr>
            <p:ph type="title"/>
          </p:nvPr>
        </p:nvSpPr>
        <p:spPr/>
        <p:txBody>
          <a:bodyPr/>
          <a:lstStyle/>
          <a:p>
            <a:pPr algn="ctr"/>
            <a:r>
              <a:rPr lang="en-US" dirty="0"/>
              <a:t>Auto Prices </a:t>
            </a:r>
          </a:p>
        </p:txBody>
      </p:sp>
      <p:sp>
        <p:nvSpPr>
          <p:cNvPr id="3" name="Content Placeholder 2">
            <a:extLst>
              <a:ext uri="{FF2B5EF4-FFF2-40B4-BE49-F238E27FC236}">
                <a16:creationId xmlns:a16="http://schemas.microsoft.com/office/drawing/2014/main" id="{3682E90B-5CB4-4789-BE45-652DF9045233}"/>
              </a:ext>
            </a:extLst>
          </p:cNvPr>
          <p:cNvSpPr>
            <a:spLocks noGrp="1"/>
          </p:cNvSpPr>
          <p:nvPr>
            <p:ph idx="1"/>
          </p:nvPr>
        </p:nvSpPr>
        <p:spPr>
          <a:xfrm>
            <a:off x="838200" y="1349406"/>
            <a:ext cx="10515600" cy="4827557"/>
          </a:xfrm>
        </p:spPr>
        <p:txBody>
          <a:bodyPr>
            <a:normAutofit fontScale="92500" lnSpcReduction="10000"/>
          </a:bodyPr>
          <a:lstStyle/>
          <a:p>
            <a:r>
              <a:rPr lang="en-US" dirty="0"/>
              <a:t>New-car prices have risen in step with the economy since the Great Recession and the average price is now beyond the means of most median-income Americans, says Bankrate.com, which based its calculations on the 20/4/10 rule of a 20 percent </a:t>
            </a:r>
            <a:r>
              <a:rPr lang="en-US" u="sng" dirty="0">
                <a:hlinkClick r:id="rId2"/>
              </a:rPr>
              <a:t>down payment</a:t>
            </a:r>
            <a:r>
              <a:rPr lang="en-US" dirty="0"/>
              <a:t>, four-year loan and payments of principal, interest and insurance making 10 percent of a household’s income.</a:t>
            </a:r>
          </a:p>
          <a:p>
            <a:r>
              <a:rPr lang="en-US" dirty="0"/>
              <a:t>Numerous factors affect increasing prices and growing demand for large SUVs and trucks, which are more expensive than most passenger cars, has also played a part. </a:t>
            </a:r>
          </a:p>
          <a:p>
            <a:r>
              <a:rPr lang="en-US" dirty="0"/>
              <a:t>With the cost of new cars at these levels, and taking into account depreciation after purchase, used vehicles may become increasingly attractive options. In fact, around 40 million used cars, more than double the number of new ones, are sold each year. [May become??]</a:t>
            </a:r>
          </a:p>
          <a:p>
            <a:r>
              <a:rPr lang="en-US" sz="1000" dirty="0"/>
              <a:t>https://roadloans.com/blog/average-car-price</a:t>
            </a:r>
          </a:p>
          <a:p>
            <a:endParaRPr lang="en-US" dirty="0"/>
          </a:p>
          <a:p>
            <a:endParaRPr lang="en-US" dirty="0"/>
          </a:p>
        </p:txBody>
      </p:sp>
      <p:sp>
        <p:nvSpPr>
          <p:cNvPr id="4" name="Arrow: Up 3">
            <a:extLst>
              <a:ext uri="{FF2B5EF4-FFF2-40B4-BE49-F238E27FC236}">
                <a16:creationId xmlns:a16="http://schemas.microsoft.com/office/drawing/2014/main" id="{D18E8C84-3D97-41AF-8A03-8B01EA9852DD}"/>
              </a:ext>
            </a:extLst>
          </p:cNvPr>
          <p:cNvSpPr/>
          <p:nvPr/>
        </p:nvSpPr>
        <p:spPr>
          <a:xfrm>
            <a:off x="7466121" y="365125"/>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6294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A991C-A3FD-4154-927A-22BCDC6CCC0B}"/>
              </a:ext>
            </a:extLst>
          </p:cNvPr>
          <p:cNvSpPr>
            <a:spLocks noGrp="1"/>
          </p:cNvSpPr>
          <p:nvPr>
            <p:ph type="title"/>
          </p:nvPr>
        </p:nvSpPr>
        <p:spPr/>
        <p:txBody>
          <a:bodyPr/>
          <a:lstStyle/>
          <a:p>
            <a:r>
              <a:rPr lang="en-US" dirty="0"/>
              <a:t>Prime vs Subprime Auto	</a:t>
            </a:r>
          </a:p>
        </p:txBody>
      </p:sp>
      <p:sp>
        <p:nvSpPr>
          <p:cNvPr id="3" name="Content Placeholder 2">
            <a:extLst>
              <a:ext uri="{FF2B5EF4-FFF2-40B4-BE49-F238E27FC236}">
                <a16:creationId xmlns:a16="http://schemas.microsoft.com/office/drawing/2014/main" id="{D1A28B71-1B28-4156-9720-72A4ECF08D8E}"/>
              </a:ext>
            </a:extLst>
          </p:cNvPr>
          <p:cNvSpPr>
            <a:spLocks noGrp="1"/>
          </p:cNvSpPr>
          <p:nvPr>
            <p:ph idx="1"/>
          </p:nvPr>
        </p:nvSpPr>
        <p:spPr/>
        <p:txBody>
          <a:bodyPr/>
          <a:lstStyle/>
          <a:p>
            <a:r>
              <a:rPr lang="en-US" sz="2400" dirty="0"/>
              <a:t>Small CUs Know the Relationship, but in the big blue world (competition)… </a:t>
            </a:r>
          </a:p>
          <a:p>
            <a:r>
              <a:rPr lang="en-US" sz="2000" dirty="0"/>
              <a:t>According to the latest report S&amp;P Global Ratings, the firm explained that its subprime index became more heavily weighted toward deep subprime issuers between 2007 and 2017. Analysts acknowledged these issuers’ pools tend to have three characteristics, including:</a:t>
            </a:r>
          </a:p>
          <a:p>
            <a:pPr marL="0" indent="0">
              <a:buNone/>
            </a:pPr>
            <a:r>
              <a:rPr lang="en-US" sz="1200" dirty="0"/>
              <a:t>— An expected cumulative net loss of 20 percent or more</a:t>
            </a:r>
          </a:p>
          <a:p>
            <a:pPr marL="0" indent="0">
              <a:buNone/>
            </a:pPr>
            <a:r>
              <a:rPr lang="en-US" sz="1200" dirty="0"/>
              <a:t>— Weighted average FICO of the pools tends to be 550 or lower</a:t>
            </a:r>
          </a:p>
          <a:p>
            <a:pPr marL="0" indent="0">
              <a:buNone/>
            </a:pPr>
            <a:r>
              <a:rPr lang="en-US" sz="1200" dirty="0"/>
              <a:t>— Many of the obligors don’t have a credit bureau score.</a:t>
            </a:r>
          </a:p>
          <a:p>
            <a:r>
              <a:rPr lang="en-US" sz="2000" dirty="0"/>
              <a:t>While the subprime sphere has some sour numbers, S&amp;P Global Ratings pointed out other portions of the ABS market are performing much better. </a:t>
            </a:r>
          </a:p>
          <a:p>
            <a:r>
              <a:rPr lang="en-US" sz="2000" dirty="0"/>
              <a:t>Analysts indicated prime losses declined to 0.47 percent in May from 0.53 percent in April and 0.60 percent a year earlier</a:t>
            </a:r>
          </a:p>
        </p:txBody>
      </p:sp>
    </p:spTree>
    <p:extLst>
      <p:ext uri="{BB962C8B-B14F-4D97-AF65-F5344CB8AC3E}">
        <p14:creationId xmlns:p14="http://schemas.microsoft.com/office/powerpoint/2010/main" val="8334217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F3CCE7D8-506A-45D9-ACDA-FB45BFA972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0955" y="835713"/>
            <a:ext cx="7750118" cy="563080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
            <a:extLst>
              <a:ext uri="{FF2B5EF4-FFF2-40B4-BE49-F238E27FC236}">
                <a16:creationId xmlns:a16="http://schemas.microsoft.com/office/drawing/2014/main" id="{62730DC7-42A4-466C-B36B-C06FCE0B7667}"/>
              </a:ext>
            </a:extLst>
          </p:cNvPr>
          <p:cNvSpPr>
            <a:spLocks noChangeArrowheads="1"/>
          </p:cNvSpPr>
          <p:nvPr/>
        </p:nvSpPr>
        <p:spPr bwMode="auto">
          <a:xfrm>
            <a:off x="4040479" y="1508124"/>
            <a:ext cx="6968293" cy="4804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en-US"/>
          </a:p>
        </p:txBody>
      </p:sp>
      <p:sp>
        <p:nvSpPr>
          <p:cNvPr id="6" name="Rectangle 3">
            <a:extLst>
              <a:ext uri="{FF2B5EF4-FFF2-40B4-BE49-F238E27FC236}">
                <a16:creationId xmlns:a16="http://schemas.microsoft.com/office/drawing/2014/main" id="{D2FEE073-E0DA-403E-91A4-CBEAD30EC776}"/>
              </a:ext>
            </a:extLst>
          </p:cNvPr>
          <p:cNvSpPr>
            <a:spLocks noChangeArrowheads="1"/>
          </p:cNvSpPr>
          <p:nvPr/>
        </p:nvSpPr>
        <p:spPr bwMode="auto">
          <a:xfrm>
            <a:off x="2641001" y="235488"/>
            <a:ext cx="15740143" cy="639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79122" tIns="53958"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000" b="1" u="sng" dirty="0">
                <a:solidFill>
                  <a:srgbClr val="305197"/>
                </a:solidFill>
                <a:latin typeface="Arial" panose="020B0604020202020204" pitchFamily="34" charset="0"/>
                <a:cs typeface="Arial" panose="020B0604020202020204" pitchFamily="34" charset="0"/>
              </a:rPr>
              <a:t>3</a:t>
            </a:r>
            <a:r>
              <a:rPr lang="en-US" altLang="en-US" sz="2000" b="1" u="sng" baseline="30000" dirty="0">
                <a:solidFill>
                  <a:srgbClr val="305197"/>
                </a:solidFill>
                <a:latin typeface="Arial" panose="020B0604020202020204" pitchFamily="34" charset="0"/>
                <a:cs typeface="Arial" panose="020B0604020202020204" pitchFamily="34" charset="0"/>
              </a:rPr>
              <a:t>rd</a:t>
            </a:r>
            <a:r>
              <a:rPr lang="en-US" altLang="en-US" sz="2000" b="1" u="sng" dirty="0">
                <a:solidFill>
                  <a:srgbClr val="305197"/>
                </a:solidFill>
                <a:latin typeface="Arial" panose="020B0604020202020204" pitchFamily="34" charset="0"/>
                <a:cs typeface="Arial" panose="020B0604020202020204" pitchFamily="34" charset="0"/>
              </a:rPr>
              <a:t> Quarter </a:t>
            </a:r>
            <a:r>
              <a:rPr kumimoji="0" lang="en-US" altLang="en-US" sz="2000" b="1" i="0" u="sng" strike="noStrike" cap="none" normalizeH="0" baseline="0" dirty="0">
                <a:ln>
                  <a:noFill/>
                </a:ln>
                <a:solidFill>
                  <a:srgbClr val="305197"/>
                </a:solidFill>
                <a:effectLst/>
                <a:latin typeface="Arial" panose="020B0604020202020204" pitchFamily="34" charset="0"/>
                <a:cs typeface="Arial" panose="020B0604020202020204" pitchFamily="34" charset="0"/>
              </a:rPr>
              <a:t>Median Annual Loan Growth (NCUA)	</a:t>
            </a:r>
            <a:endParaRPr kumimoji="0" lang="en-US" alt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Rectangle 4">
            <a:extLst>
              <a:ext uri="{FF2B5EF4-FFF2-40B4-BE49-F238E27FC236}">
                <a16:creationId xmlns:a16="http://schemas.microsoft.com/office/drawing/2014/main" id="{DE8C9DE5-BC8A-4EEF-8CBF-87C21B5275F0}"/>
              </a:ext>
            </a:extLst>
          </p:cNvPr>
          <p:cNvSpPr>
            <a:spLocks noChangeArrowheads="1"/>
          </p:cNvSpPr>
          <p:nvPr/>
        </p:nvSpPr>
        <p:spPr bwMode="auto">
          <a:xfrm>
            <a:off x="2760954" y="1409699"/>
            <a:ext cx="57246" cy="4571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8" name="Rectangle 6">
            <a:extLst>
              <a:ext uri="{FF2B5EF4-FFF2-40B4-BE49-F238E27FC236}">
                <a16:creationId xmlns:a16="http://schemas.microsoft.com/office/drawing/2014/main" id="{0928ECEC-8301-44FF-B1B9-6E63063556EA}"/>
              </a:ext>
            </a:extLst>
          </p:cNvPr>
          <p:cNvSpPr>
            <a:spLocks noChangeArrowheads="1"/>
          </p:cNvSpPr>
          <p:nvPr/>
        </p:nvSpPr>
        <p:spPr bwMode="auto">
          <a:xfrm>
            <a:off x="2760954" y="5223844"/>
            <a:ext cx="15740143"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a:ln>
                  <a:noFill/>
                </a:ln>
                <a:solidFill>
                  <a:schemeClr val="tx1"/>
                </a:solidFill>
                <a:effectLst/>
                <a:ea typeface="Times New Roman" panose="02020603050405020304" pitchFamily="18"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939957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7DE4D08B-7E4F-499A-97B5-991BBC8268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3002" y="900819"/>
            <a:ext cx="7598145" cy="568316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a:extLst>
              <a:ext uri="{FF2B5EF4-FFF2-40B4-BE49-F238E27FC236}">
                <a16:creationId xmlns:a16="http://schemas.microsoft.com/office/drawing/2014/main" id="{8845490A-86EB-4349-BEA0-9F67B84FD2CF}"/>
              </a:ext>
            </a:extLst>
          </p:cNvPr>
          <p:cNvSpPr>
            <a:spLocks noChangeArrowheads="1"/>
          </p:cNvSpPr>
          <p:nvPr/>
        </p:nvSpPr>
        <p:spPr bwMode="auto">
          <a:xfrm>
            <a:off x="4439183" y="999244"/>
            <a:ext cx="7598145" cy="5090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en-US"/>
          </a:p>
        </p:txBody>
      </p:sp>
      <p:sp>
        <p:nvSpPr>
          <p:cNvPr id="5" name="Rectangle 3">
            <a:extLst>
              <a:ext uri="{FF2B5EF4-FFF2-40B4-BE49-F238E27FC236}">
                <a16:creationId xmlns:a16="http://schemas.microsoft.com/office/drawing/2014/main" id="{CAC905AA-6F7D-4A3B-A093-75A97B4A8C5F}"/>
              </a:ext>
            </a:extLst>
          </p:cNvPr>
          <p:cNvSpPr>
            <a:spLocks noChangeArrowheads="1"/>
          </p:cNvSpPr>
          <p:nvPr/>
        </p:nvSpPr>
        <p:spPr bwMode="auto">
          <a:xfrm>
            <a:off x="1797787" y="282550"/>
            <a:ext cx="19767532" cy="66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79122" tIns="53958"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sng" strike="noStrike" cap="none" normalizeH="0" baseline="0" dirty="0">
                <a:ln>
                  <a:noFill/>
                </a:ln>
                <a:solidFill>
                  <a:srgbClr val="305197"/>
                </a:solidFill>
                <a:effectLst/>
                <a:latin typeface="Arial" panose="020B0604020202020204" pitchFamily="34" charset="0"/>
                <a:cs typeface="Arial" panose="020B0604020202020204" pitchFamily="34" charset="0"/>
              </a:rPr>
              <a:t>3</a:t>
            </a:r>
            <a:r>
              <a:rPr kumimoji="0" lang="en-US" altLang="en-US" sz="2000" b="1" i="0" u="sng" strike="noStrike" cap="none" normalizeH="0" baseline="30000" dirty="0">
                <a:ln>
                  <a:noFill/>
                </a:ln>
                <a:solidFill>
                  <a:srgbClr val="305197"/>
                </a:solidFill>
                <a:effectLst/>
                <a:latin typeface="Arial" panose="020B0604020202020204" pitchFamily="34" charset="0"/>
                <a:cs typeface="Arial" panose="020B0604020202020204" pitchFamily="34" charset="0"/>
              </a:rPr>
              <a:t>rd</a:t>
            </a:r>
            <a:r>
              <a:rPr kumimoji="0" lang="en-US" altLang="en-US" sz="2000" b="1" i="0" u="sng" strike="noStrike" cap="none" normalizeH="0" baseline="0" dirty="0">
                <a:ln>
                  <a:noFill/>
                </a:ln>
                <a:solidFill>
                  <a:srgbClr val="305197"/>
                </a:solidFill>
                <a:effectLst/>
                <a:latin typeface="Arial" panose="020B0604020202020204" pitchFamily="34" charset="0"/>
                <a:cs typeface="Arial" panose="020B0604020202020204" pitchFamily="34" charset="0"/>
              </a:rPr>
              <a:t> Quarter Median Annual Membership Growth (NCUA)	</a:t>
            </a:r>
            <a:endParaRPr kumimoji="0" lang="en-US" alt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4">
            <a:extLst>
              <a:ext uri="{FF2B5EF4-FFF2-40B4-BE49-F238E27FC236}">
                <a16:creationId xmlns:a16="http://schemas.microsoft.com/office/drawing/2014/main" id="{4B764BCE-1636-4FBB-93A9-2080AE9A92FF}"/>
              </a:ext>
            </a:extLst>
          </p:cNvPr>
          <p:cNvSpPr>
            <a:spLocks noChangeArrowheads="1"/>
          </p:cNvSpPr>
          <p:nvPr/>
        </p:nvSpPr>
        <p:spPr bwMode="auto">
          <a:xfrm>
            <a:off x="3159658" y="900819"/>
            <a:ext cx="45719" cy="4571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7" name="Rectangle 6">
            <a:extLst>
              <a:ext uri="{FF2B5EF4-FFF2-40B4-BE49-F238E27FC236}">
                <a16:creationId xmlns:a16="http://schemas.microsoft.com/office/drawing/2014/main" id="{E4C27EB5-C2C7-4D50-8B25-A124F04DB689}"/>
              </a:ext>
            </a:extLst>
          </p:cNvPr>
          <p:cNvSpPr>
            <a:spLocks noChangeArrowheads="1"/>
          </p:cNvSpPr>
          <p:nvPr/>
        </p:nvSpPr>
        <p:spPr bwMode="auto">
          <a:xfrm>
            <a:off x="3159659" y="4151880"/>
            <a:ext cx="1976753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a:ln>
                  <a:noFill/>
                </a:ln>
                <a:solidFill>
                  <a:schemeClr val="tx1"/>
                </a:solidFill>
                <a:effectLst/>
                <a:ea typeface="Times New Roman" panose="02020603050405020304" pitchFamily="18"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31663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8061B98-FCB4-41C1-8224-2DFC0D5F32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2109" y="682126"/>
            <a:ext cx="7690119" cy="575740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913D74A-B3AA-45B0-89B6-89FD1E1FB996}"/>
              </a:ext>
            </a:extLst>
          </p:cNvPr>
          <p:cNvSpPr>
            <a:spLocks noChangeArrowheads="1"/>
          </p:cNvSpPr>
          <p:nvPr/>
        </p:nvSpPr>
        <p:spPr bwMode="auto">
          <a:xfrm>
            <a:off x="3751633" y="780552"/>
            <a:ext cx="7694645" cy="4818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en-US"/>
          </a:p>
        </p:txBody>
      </p:sp>
      <p:sp>
        <p:nvSpPr>
          <p:cNvPr id="3" name="Rectangle 3">
            <a:extLst>
              <a:ext uri="{FF2B5EF4-FFF2-40B4-BE49-F238E27FC236}">
                <a16:creationId xmlns:a16="http://schemas.microsoft.com/office/drawing/2014/main" id="{602718B8-A502-4C3B-81E6-E68DFDACF917}"/>
              </a:ext>
            </a:extLst>
          </p:cNvPr>
          <p:cNvSpPr>
            <a:spLocks noChangeArrowheads="1"/>
          </p:cNvSpPr>
          <p:nvPr/>
        </p:nvSpPr>
        <p:spPr bwMode="auto">
          <a:xfrm>
            <a:off x="1110236" y="141292"/>
            <a:ext cx="17380845" cy="639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79122" tIns="53958"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sng" strike="noStrike" cap="none" normalizeH="0" baseline="0" dirty="0">
                <a:ln>
                  <a:noFill/>
                </a:ln>
                <a:solidFill>
                  <a:srgbClr val="305197"/>
                </a:solidFill>
                <a:effectLst/>
                <a:latin typeface="Arial" panose="020B0604020202020204" pitchFamily="34" charset="0"/>
                <a:cs typeface="Arial" panose="020B0604020202020204" pitchFamily="34" charset="0"/>
              </a:rPr>
              <a:t>3</a:t>
            </a:r>
            <a:r>
              <a:rPr kumimoji="0" lang="en-US" altLang="en-US" sz="2000" b="1" i="0" u="sng" strike="noStrike" cap="none" normalizeH="0" baseline="30000" dirty="0">
                <a:ln>
                  <a:noFill/>
                </a:ln>
                <a:solidFill>
                  <a:srgbClr val="305197"/>
                </a:solidFill>
                <a:effectLst/>
                <a:latin typeface="Arial" panose="020B0604020202020204" pitchFamily="34" charset="0"/>
                <a:cs typeface="Arial" panose="020B0604020202020204" pitchFamily="34" charset="0"/>
              </a:rPr>
              <a:t>rd</a:t>
            </a:r>
            <a:r>
              <a:rPr kumimoji="0" lang="en-US" altLang="en-US" sz="2000" b="1" i="0" u="sng" strike="noStrike" cap="none" normalizeH="0" baseline="0" dirty="0">
                <a:ln>
                  <a:noFill/>
                </a:ln>
                <a:solidFill>
                  <a:srgbClr val="305197"/>
                </a:solidFill>
                <a:effectLst/>
                <a:latin typeface="Arial" panose="020B0604020202020204" pitchFamily="34" charset="0"/>
                <a:cs typeface="Arial" panose="020B0604020202020204" pitchFamily="34" charset="0"/>
              </a:rPr>
              <a:t> Quarter Median Annual Share and Deposit Growth (NCUA)	</a:t>
            </a:r>
            <a:endParaRPr kumimoji="0" lang="en-US" alt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Rectangle 4">
            <a:extLst>
              <a:ext uri="{FF2B5EF4-FFF2-40B4-BE49-F238E27FC236}">
                <a16:creationId xmlns:a16="http://schemas.microsoft.com/office/drawing/2014/main" id="{74AA3B6B-36FE-49D6-8E93-EA442EE2D0F4}"/>
              </a:ext>
            </a:extLst>
          </p:cNvPr>
          <p:cNvSpPr>
            <a:spLocks noChangeArrowheads="1"/>
          </p:cNvSpPr>
          <p:nvPr/>
        </p:nvSpPr>
        <p:spPr bwMode="auto">
          <a:xfrm>
            <a:off x="2472108" y="682126"/>
            <a:ext cx="45719" cy="4571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5" name="Rectangle 6">
            <a:extLst>
              <a:ext uri="{FF2B5EF4-FFF2-40B4-BE49-F238E27FC236}">
                <a16:creationId xmlns:a16="http://schemas.microsoft.com/office/drawing/2014/main" id="{EF43810C-E4F5-48EF-A7CC-ADC2C8A261BE}"/>
              </a:ext>
            </a:extLst>
          </p:cNvPr>
          <p:cNvSpPr>
            <a:spLocks noChangeArrowheads="1"/>
          </p:cNvSpPr>
          <p:nvPr/>
        </p:nvSpPr>
        <p:spPr bwMode="auto">
          <a:xfrm>
            <a:off x="2472108" y="4466587"/>
            <a:ext cx="1738084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a:ln>
                  <a:noFill/>
                </a:ln>
                <a:solidFill>
                  <a:schemeClr val="tx1"/>
                </a:solidFill>
                <a:effectLst/>
                <a:ea typeface="Times New Roman" panose="02020603050405020304" pitchFamily="18"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29926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A8C9E1C-5690-4435-9839-F0E92F14B4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4358" y="851755"/>
            <a:ext cx="5041641" cy="36629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F7526B7-B842-4ED7-BEB2-0375E73FE8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4513" y="2621902"/>
            <a:ext cx="4807496" cy="35992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FD9BD91-73C7-456A-9132-09FAD4AAF4BD}"/>
              </a:ext>
            </a:extLst>
          </p:cNvPr>
          <p:cNvSpPr txBox="1"/>
          <p:nvPr/>
        </p:nvSpPr>
        <p:spPr>
          <a:xfrm>
            <a:off x="386989" y="4397438"/>
            <a:ext cx="5780545" cy="2385268"/>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202020"/>
                </a:solidFill>
                <a:latin typeface="Source Sans Pro" panose="020B0604020202020204" pitchFamily="34" charset="0"/>
              </a:rPr>
              <a:t>Over the past five years, the average credit union loan-to-share ratio has increased 15.5 percentage points.  [Nationally] </a:t>
            </a:r>
          </a:p>
          <a:p>
            <a:pPr marL="285750" indent="-285750">
              <a:buFont typeface="Arial" panose="020B0604020202020204" pitchFamily="34" charset="0"/>
              <a:buChar char="•"/>
            </a:pPr>
            <a:r>
              <a:rPr lang="en-US" sz="2000" dirty="0"/>
              <a:t>In the second quarter of 2018 quarter alone, it has increased 2.3 percentage points, reaching 82.9%, and remains only 86 basis points below the record high reached in September 2008… </a:t>
            </a:r>
            <a:r>
              <a:rPr lang="en-US" sz="900" dirty="0"/>
              <a:t>(</a:t>
            </a:r>
            <a:r>
              <a:rPr lang="en-US" sz="900" dirty="0">
                <a:hlinkClick r:id="rId4"/>
              </a:rPr>
              <a:t>https://www.cuinsight.com/loan-to-share-ratio-nears-record-high.html</a:t>
            </a:r>
            <a:r>
              <a:rPr lang="en-US" sz="900" dirty="0"/>
              <a:t>) </a:t>
            </a:r>
          </a:p>
        </p:txBody>
      </p:sp>
      <p:sp>
        <p:nvSpPr>
          <p:cNvPr id="5" name="TextBox 4">
            <a:extLst>
              <a:ext uri="{FF2B5EF4-FFF2-40B4-BE49-F238E27FC236}">
                <a16:creationId xmlns:a16="http://schemas.microsoft.com/office/drawing/2014/main" id="{1F69A7A7-9BD4-47AF-B334-C1A110F64E5F}"/>
              </a:ext>
            </a:extLst>
          </p:cNvPr>
          <p:cNvSpPr txBox="1"/>
          <p:nvPr/>
        </p:nvSpPr>
        <p:spPr>
          <a:xfrm>
            <a:off x="6481062" y="1231641"/>
            <a:ext cx="5074251" cy="1200329"/>
          </a:xfrm>
          <a:prstGeom prst="rect">
            <a:avLst/>
          </a:prstGeom>
          <a:noFill/>
        </p:spPr>
        <p:txBody>
          <a:bodyPr wrap="square" rtlCol="0">
            <a:spAutoFit/>
          </a:bodyPr>
          <a:lstStyle/>
          <a:p>
            <a:pPr marL="285750" indent="-285750">
              <a:buFont typeface="Arial" panose="020B0604020202020204" pitchFamily="34" charset="0"/>
              <a:buChar char="•"/>
            </a:pPr>
            <a:r>
              <a:rPr lang="en-US" dirty="0"/>
              <a:t>Florida Median Loan to Share 69%</a:t>
            </a:r>
          </a:p>
          <a:p>
            <a:pPr marL="285750" indent="-285750">
              <a:buFont typeface="Arial" panose="020B0604020202020204" pitchFamily="34" charset="0"/>
              <a:buChar char="•"/>
            </a:pPr>
            <a:r>
              <a:rPr lang="en-US" dirty="0"/>
              <a:t>Florida Median Asset Growth 2.3%</a:t>
            </a:r>
          </a:p>
          <a:p>
            <a:pPr marL="285750" indent="-285750">
              <a:buFont typeface="Arial" panose="020B0604020202020204" pitchFamily="34" charset="0"/>
              <a:buChar char="•"/>
            </a:pPr>
            <a:r>
              <a:rPr lang="en-US" dirty="0"/>
              <a:t>Florida Median Share Growth 2.2%</a:t>
            </a:r>
          </a:p>
          <a:p>
            <a:pPr marL="285750" indent="-285750">
              <a:buFont typeface="Arial" panose="020B0604020202020204" pitchFamily="34" charset="0"/>
              <a:buChar char="•"/>
            </a:pPr>
            <a:r>
              <a:rPr lang="en-US" dirty="0"/>
              <a:t>Florida Median Loan Growth 6.5%</a:t>
            </a:r>
          </a:p>
        </p:txBody>
      </p:sp>
      <p:sp>
        <p:nvSpPr>
          <p:cNvPr id="6" name="TextBox 5">
            <a:extLst>
              <a:ext uri="{FF2B5EF4-FFF2-40B4-BE49-F238E27FC236}">
                <a16:creationId xmlns:a16="http://schemas.microsoft.com/office/drawing/2014/main" id="{BA6EDB72-0CC3-47D9-A08C-3A3878D24E1C}"/>
              </a:ext>
            </a:extLst>
          </p:cNvPr>
          <p:cNvSpPr txBox="1"/>
          <p:nvPr/>
        </p:nvSpPr>
        <p:spPr>
          <a:xfrm>
            <a:off x="1632857" y="121298"/>
            <a:ext cx="8658808" cy="646331"/>
          </a:xfrm>
          <a:prstGeom prst="rect">
            <a:avLst/>
          </a:prstGeom>
          <a:noFill/>
        </p:spPr>
        <p:txBody>
          <a:bodyPr wrap="square" rtlCol="0">
            <a:spAutoFit/>
          </a:bodyPr>
          <a:lstStyle/>
          <a:p>
            <a:pPr algn="ctr"/>
            <a:r>
              <a:rPr lang="en-US" sz="3600" dirty="0"/>
              <a:t>Liquidity Factors</a:t>
            </a:r>
          </a:p>
        </p:txBody>
      </p:sp>
    </p:spTree>
    <p:extLst>
      <p:ext uri="{BB962C8B-B14F-4D97-AF65-F5344CB8AC3E}">
        <p14:creationId xmlns:p14="http://schemas.microsoft.com/office/powerpoint/2010/main" val="9724130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Member Information Security</a:t>
            </a:r>
          </a:p>
        </p:txBody>
      </p:sp>
      <p:sp>
        <p:nvSpPr>
          <p:cNvPr id="3" name="Content Placeholder 2"/>
          <p:cNvSpPr>
            <a:spLocks noGrp="1"/>
          </p:cNvSpPr>
          <p:nvPr>
            <p:ph idx="1"/>
          </p:nvPr>
        </p:nvSpPr>
        <p:spPr/>
        <p:txBody>
          <a:bodyPr>
            <a:normAutofit/>
          </a:bodyPr>
          <a:lstStyle/>
          <a:p>
            <a:r>
              <a:rPr lang="en-US" sz="2400" dirty="0"/>
              <a:t>The Credit Union’s Information Security Program should include at a minimum:</a:t>
            </a:r>
          </a:p>
          <a:p>
            <a:pPr lvl="1"/>
            <a:r>
              <a:rPr lang="en-US" u="sng" dirty="0"/>
              <a:t>Risk assessment</a:t>
            </a:r>
            <a:r>
              <a:rPr lang="en-US" dirty="0"/>
              <a:t>: </a:t>
            </a:r>
          </a:p>
          <a:p>
            <a:pPr lvl="2"/>
            <a:r>
              <a:rPr lang="en-US" sz="2400" dirty="0"/>
              <a:t>identify foreseeable internal and external threats</a:t>
            </a:r>
          </a:p>
          <a:p>
            <a:pPr lvl="2"/>
            <a:r>
              <a:rPr lang="en-US" sz="2400" dirty="0"/>
              <a:t>Assess the likelihood and potential damage from the threats identified</a:t>
            </a:r>
          </a:p>
          <a:p>
            <a:pPr lvl="1"/>
            <a:r>
              <a:rPr lang="en-US" dirty="0"/>
              <a:t>A written information security program to control identified risk</a:t>
            </a:r>
          </a:p>
          <a:p>
            <a:pPr lvl="1"/>
            <a:r>
              <a:rPr lang="en-US" dirty="0"/>
              <a:t>Provide training to staff</a:t>
            </a:r>
          </a:p>
          <a:p>
            <a:pPr lvl="1"/>
            <a:r>
              <a:rPr lang="en-US" dirty="0"/>
              <a:t>Test key controls, systems, and procedures of the program. (Consider Phishing tests).</a:t>
            </a:r>
          </a:p>
          <a:p>
            <a:pPr lvl="1"/>
            <a:r>
              <a:rPr lang="en-US" dirty="0"/>
              <a:t>Procedures to properly dispose of member information</a:t>
            </a:r>
          </a:p>
          <a:p>
            <a:pPr lvl="1"/>
            <a:r>
              <a:rPr lang="en-US" dirty="0"/>
              <a:t>Incident response plan</a:t>
            </a:r>
          </a:p>
          <a:p>
            <a:pPr lvl="1"/>
            <a:r>
              <a:rPr lang="en-US" u="sng" dirty="0"/>
              <a:t>Board </a:t>
            </a:r>
            <a:r>
              <a:rPr lang="en-US" u="sng" dirty="0">
                <a:highlight>
                  <a:srgbClr val="FFFF00"/>
                </a:highlight>
              </a:rPr>
              <a:t>report</a:t>
            </a:r>
            <a:r>
              <a:rPr lang="en-US" dirty="0"/>
              <a:t>, review and approval </a:t>
            </a:r>
            <a:r>
              <a:rPr lang="en-US" u="sng" dirty="0"/>
              <a:t>ANNUALLY</a:t>
            </a:r>
            <a:r>
              <a:rPr lang="en-US" dirty="0"/>
              <a:t> (</a:t>
            </a:r>
            <a:r>
              <a:rPr lang="en-US" u="sng" dirty="0">
                <a:hlinkClick r:id="rId2"/>
              </a:rPr>
              <a:t>12 CFR Part 748 Appendix A </a:t>
            </a:r>
            <a:r>
              <a:rPr lang="en-US" dirty="0"/>
              <a:t>)</a:t>
            </a:r>
          </a:p>
        </p:txBody>
      </p:sp>
    </p:spTree>
    <p:extLst>
      <p:ext uri="{BB962C8B-B14F-4D97-AF65-F5344CB8AC3E}">
        <p14:creationId xmlns:p14="http://schemas.microsoft.com/office/powerpoint/2010/main" val="2484288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37465" y="1299009"/>
            <a:ext cx="6746306" cy="1240971"/>
          </a:xfrm>
        </p:spPr>
        <p:txBody>
          <a:bodyPr>
            <a:normAutofit/>
          </a:bodyPr>
          <a:lstStyle/>
          <a:p>
            <a:r>
              <a:rPr lang="en-US" sz="4000" b="1" dirty="0">
                <a:latin typeface="+mj-lt"/>
              </a:rPr>
              <a:t>New and Old Examiner Concerns</a:t>
            </a:r>
          </a:p>
        </p:txBody>
      </p:sp>
      <p:sp>
        <p:nvSpPr>
          <p:cNvPr id="13" name="Rectangle 13"/>
          <p:cNvSpPr>
            <a:spLocks noChangeArrowheads="1"/>
          </p:cNvSpPr>
          <p:nvPr/>
        </p:nvSpPr>
        <p:spPr bwMode="auto">
          <a:xfrm>
            <a:off x="1598862" y="802105"/>
            <a:ext cx="14735337" cy="1060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15" name="Rectangle 15"/>
          <p:cNvSpPr>
            <a:spLocks noChangeArrowheads="1"/>
          </p:cNvSpPr>
          <p:nvPr/>
        </p:nvSpPr>
        <p:spPr bwMode="auto">
          <a:xfrm>
            <a:off x="1598862" y="1259304"/>
            <a:ext cx="1473533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16" name="Rectangle 16"/>
          <p:cNvSpPr>
            <a:spLocks noChangeArrowheads="1"/>
          </p:cNvSpPr>
          <p:nvPr/>
        </p:nvSpPr>
        <p:spPr bwMode="auto">
          <a:xfrm>
            <a:off x="1598862" y="2170648"/>
            <a:ext cx="147353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pic>
        <p:nvPicPr>
          <p:cNvPr id="11" name="Picture 10">
            <a:extLst>
              <a:ext uri="{FF2B5EF4-FFF2-40B4-BE49-F238E27FC236}">
                <a16:creationId xmlns:a16="http://schemas.microsoft.com/office/drawing/2014/main" id="{D2AF284C-756D-4E9E-BDF6-8E3B7C8AA1E7}"/>
              </a:ext>
            </a:extLst>
          </p:cNvPr>
          <p:cNvPicPr>
            <a:picLocks noChangeAspect="1"/>
          </p:cNvPicPr>
          <p:nvPr/>
        </p:nvPicPr>
        <p:blipFill>
          <a:blip r:embed="rId3"/>
          <a:stretch>
            <a:fillRect/>
          </a:stretch>
        </p:blipFill>
        <p:spPr>
          <a:xfrm>
            <a:off x="202287" y="152400"/>
            <a:ext cx="1931313" cy="1912483"/>
          </a:xfrm>
          <a:prstGeom prst="rect">
            <a:avLst/>
          </a:prstGeom>
        </p:spPr>
      </p:pic>
      <p:cxnSp>
        <p:nvCxnSpPr>
          <p:cNvPr id="17" name="Line 2">
            <a:extLst>
              <a:ext uri="{FF2B5EF4-FFF2-40B4-BE49-F238E27FC236}">
                <a16:creationId xmlns:a16="http://schemas.microsoft.com/office/drawing/2014/main" id="{5F7EB8B8-8D61-4646-81C4-953D62D4D041}"/>
              </a:ext>
            </a:extLst>
          </p:cNvPr>
          <p:cNvCxnSpPr>
            <a:cxnSpLocks noChangeShapeType="1"/>
          </p:cNvCxnSpPr>
          <p:nvPr/>
        </p:nvCxnSpPr>
        <p:spPr bwMode="auto">
          <a:xfrm>
            <a:off x="2057400" y="457200"/>
            <a:ext cx="6629400" cy="0"/>
          </a:xfrm>
          <a:prstGeom prst="line">
            <a:avLst/>
          </a:prstGeom>
          <a:noFill/>
          <a:ln w="38100" cmpd="dbl">
            <a:solidFill>
              <a:srgbClr val="7F7F7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 name="TextBox 1">
            <a:extLst>
              <a:ext uri="{FF2B5EF4-FFF2-40B4-BE49-F238E27FC236}">
                <a16:creationId xmlns:a16="http://schemas.microsoft.com/office/drawing/2014/main" id="{642BEB3C-86CC-466F-9511-928F216CD5D5}"/>
              </a:ext>
            </a:extLst>
          </p:cNvPr>
          <p:cNvSpPr txBox="1"/>
          <p:nvPr/>
        </p:nvSpPr>
        <p:spPr>
          <a:xfrm>
            <a:off x="841972" y="2833735"/>
            <a:ext cx="10483913"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a:t>State Credit Unions Update</a:t>
            </a:r>
          </a:p>
          <a:p>
            <a:pPr marL="285750" indent="-285750">
              <a:buFont typeface="Arial" panose="020B0604020202020204" pitchFamily="34" charset="0"/>
              <a:buChar char="•"/>
            </a:pPr>
            <a:r>
              <a:rPr lang="en-US" sz="2800" dirty="0"/>
              <a:t>Loans and the economy</a:t>
            </a:r>
          </a:p>
          <a:p>
            <a:pPr marL="285750" indent="-285750">
              <a:buFont typeface="Arial" panose="020B0604020202020204" pitchFamily="34" charset="0"/>
              <a:buChar char="•"/>
            </a:pPr>
            <a:r>
              <a:rPr lang="en-US" sz="2800" dirty="0"/>
              <a:t>Liquidity and Interest Rate Risk</a:t>
            </a:r>
          </a:p>
          <a:p>
            <a:pPr marL="285750" indent="-285750">
              <a:buFont typeface="Arial" panose="020B0604020202020204" pitchFamily="34" charset="0"/>
              <a:buChar char="•"/>
            </a:pPr>
            <a:r>
              <a:rPr lang="en-US" sz="2800" dirty="0"/>
              <a:t>Information Security</a:t>
            </a:r>
          </a:p>
          <a:p>
            <a:pPr marL="742950" lvl="1" indent="-285750">
              <a:buFont typeface="Arial" panose="020B0604020202020204" pitchFamily="34" charset="0"/>
              <a:buChar char="•"/>
            </a:pPr>
            <a:r>
              <a:rPr lang="en-US" sz="2800" dirty="0"/>
              <a:t>Keeping Up? </a:t>
            </a:r>
          </a:p>
          <a:p>
            <a:pPr marL="742950" lvl="1" indent="-285750">
              <a:buFont typeface="Arial" panose="020B0604020202020204" pitchFamily="34" charset="0"/>
              <a:buChar char="•"/>
            </a:pPr>
            <a:r>
              <a:rPr lang="en-US" sz="2800" dirty="0"/>
              <a:t>Documenting</a:t>
            </a:r>
          </a:p>
          <a:p>
            <a:pPr marL="285750" indent="-285750">
              <a:buFont typeface="Arial" panose="020B0604020202020204" pitchFamily="34" charset="0"/>
              <a:buChar char="•"/>
            </a:pPr>
            <a:r>
              <a:rPr lang="en-US" sz="2800" dirty="0"/>
              <a:t>Next Gen Management</a:t>
            </a:r>
          </a:p>
        </p:txBody>
      </p:sp>
    </p:spTree>
    <p:extLst>
      <p:ext uri="{BB962C8B-B14F-4D97-AF65-F5344CB8AC3E}">
        <p14:creationId xmlns:p14="http://schemas.microsoft.com/office/powerpoint/2010/main" val="8224891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Member Information Security (continued)</a:t>
            </a:r>
          </a:p>
        </p:txBody>
      </p:sp>
      <p:sp>
        <p:nvSpPr>
          <p:cNvPr id="3" name="Content Placeholder 2"/>
          <p:cNvSpPr>
            <a:spLocks noGrp="1"/>
          </p:cNvSpPr>
          <p:nvPr>
            <p:ph idx="1"/>
          </p:nvPr>
        </p:nvSpPr>
        <p:spPr/>
        <p:txBody>
          <a:bodyPr>
            <a:normAutofit/>
          </a:bodyPr>
          <a:lstStyle/>
          <a:p>
            <a:r>
              <a:rPr lang="en-US" u="sng" dirty="0"/>
              <a:t>Format</a:t>
            </a:r>
            <a:r>
              <a:rPr lang="en-US" dirty="0"/>
              <a:t> of the report should describe the </a:t>
            </a:r>
            <a:r>
              <a:rPr lang="en-US" u="sng" dirty="0"/>
              <a:t>overall status </a:t>
            </a:r>
            <a:r>
              <a:rPr lang="en-US" dirty="0"/>
              <a:t>of the information security program and the credit union's compliance with these guidelines. The report should discuss material matters related to its program, addressing issues such as: </a:t>
            </a:r>
            <a:r>
              <a:rPr lang="en-US" u="sng" dirty="0"/>
              <a:t>risk assessment; risk management and control decisions; service provider arrangements; results of testing; security breaches or violations and management's responses; and recommendations for changes in the information security program</a:t>
            </a:r>
            <a:r>
              <a:rPr lang="en-US" dirty="0"/>
              <a:t>. (12 CFR Appendix A to Part 748)</a:t>
            </a:r>
          </a:p>
          <a:p>
            <a:r>
              <a:rPr lang="en-US" dirty="0"/>
              <a:t>Consider testing staff for Phishing vulnerability</a:t>
            </a:r>
          </a:p>
          <a:p>
            <a:pPr lvl="1"/>
            <a:r>
              <a:rPr lang="en-US" dirty="0"/>
              <a:t>Dave due to your hard work… you have won a new big screen TV!!!</a:t>
            </a:r>
          </a:p>
          <a:p>
            <a:endParaRPr lang="en-US" dirty="0"/>
          </a:p>
        </p:txBody>
      </p:sp>
    </p:spTree>
    <p:extLst>
      <p:ext uri="{BB962C8B-B14F-4D97-AF65-F5344CB8AC3E}">
        <p14:creationId xmlns:p14="http://schemas.microsoft.com/office/powerpoint/2010/main" val="26290602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Top Examiner Review Questions</a:t>
            </a:r>
          </a:p>
        </p:txBody>
      </p:sp>
      <p:sp>
        <p:nvSpPr>
          <p:cNvPr id="3" name="Content Placeholder 2"/>
          <p:cNvSpPr>
            <a:spLocks noGrp="1"/>
          </p:cNvSpPr>
          <p:nvPr>
            <p:ph idx="1"/>
          </p:nvPr>
        </p:nvSpPr>
        <p:spPr>
          <a:xfrm>
            <a:off x="838200" y="1589103"/>
            <a:ext cx="10515600" cy="4903772"/>
          </a:xfrm>
        </p:spPr>
        <p:txBody>
          <a:bodyPr>
            <a:normAutofit/>
          </a:bodyPr>
          <a:lstStyle/>
          <a:p>
            <a:r>
              <a:rPr lang="en-US" sz="2400" dirty="0"/>
              <a:t>Does the credit union have a Board approved Information Security Policy?</a:t>
            </a:r>
          </a:p>
          <a:p>
            <a:r>
              <a:rPr lang="en-US" sz="2400" dirty="0"/>
              <a:t>Has the credit union performed an Information Security risk assessment?</a:t>
            </a:r>
          </a:p>
          <a:p>
            <a:r>
              <a:rPr lang="en-US" sz="2400" dirty="0"/>
              <a:t>Obtain and review IT audits, internal or external vulnerability scans, penetration tests.</a:t>
            </a:r>
          </a:p>
          <a:p>
            <a:r>
              <a:rPr lang="en-US" sz="2400" dirty="0"/>
              <a:t>Does the credit union require strong passwords for its network and core systems?</a:t>
            </a:r>
          </a:p>
          <a:p>
            <a:r>
              <a:rPr lang="en-US" sz="2400" dirty="0"/>
              <a:t>Assess the frequency of  data back up, location of back up, and encryption of data.</a:t>
            </a:r>
          </a:p>
          <a:p>
            <a:r>
              <a:rPr lang="en-US" sz="2400" dirty="0"/>
              <a:t>Does the credit union have information security training for all employees with documentation?</a:t>
            </a:r>
          </a:p>
          <a:p>
            <a:r>
              <a:rPr lang="en-US" sz="2400" dirty="0"/>
              <a:t>Does the credit union have an incident response plan?</a:t>
            </a:r>
          </a:p>
          <a:p>
            <a:r>
              <a:rPr lang="en-US" sz="2400" dirty="0"/>
              <a:t>Did the Board get an annual summary which mentions the appropriate items?</a:t>
            </a:r>
          </a:p>
          <a:p>
            <a:endParaRPr lang="en-US" sz="2400" dirty="0"/>
          </a:p>
        </p:txBody>
      </p:sp>
    </p:spTree>
    <p:extLst>
      <p:ext uri="{BB962C8B-B14F-4D97-AF65-F5344CB8AC3E}">
        <p14:creationId xmlns:p14="http://schemas.microsoft.com/office/powerpoint/2010/main" val="38275401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AF4B4-59FB-4E1C-9FBE-D8BAE7838524}"/>
              </a:ext>
            </a:extLst>
          </p:cNvPr>
          <p:cNvSpPr>
            <a:spLocks noGrp="1"/>
          </p:cNvSpPr>
          <p:nvPr>
            <p:ph type="title"/>
          </p:nvPr>
        </p:nvSpPr>
        <p:spPr/>
        <p:txBody>
          <a:bodyPr/>
          <a:lstStyle/>
          <a:p>
            <a:r>
              <a:rPr lang="en-US" dirty="0"/>
              <a:t>Spear Phishing</a:t>
            </a:r>
          </a:p>
        </p:txBody>
      </p:sp>
      <p:pic>
        <p:nvPicPr>
          <p:cNvPr id="3" name="Know the Risk - Raise Your Shield_ Spear Phishing">
            <a:hlinkClick r:id="" action="ppaction://media"/>
            <a:extLst>
              <a:ext uri="{FF2B5EF4-FFF2-40B4-BE49-F238E27FC236}">
                <a16:creationId xmlns:a16="http://schemas.microsoft.com/office/drawing/2014/main" id="{7F23451C-981D-485D-97CC-C6C024C60EA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10800000" flipH="1" flipV="1">
            <a:off x="2361458" y="1438183"/>
            <a:ext cx="7217547" cy="5054692"/>
          </a:xfrm>
          <a:prstGeom prst="rect">
            <a:avLst/>
          </a:prstGeom>
        </p:spPr>
      </p:pic>
    </p:spTree>
    <p:extLst>
      <p:ext uri="{BB962C8B-B14F-4D97-AF65-F5344CB8AC3E}">
        <p14:creationId xmlns:p14="http://schemas.microsoft.com/office/powerpoint/2010/main" val="1118090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0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95CEC-534B-4F74-8B69-AEED37DC8E3B}"/>
              </a:ext>
            </a:extLst>
          </p:cNvPr>
          <p:cNvSpPr>
            <a:spLocks noGrp="1"/>
          </p:cNvSpPr>
          <p:nvPr>
            <p:ph type="title"/>
          </p:nvPr>
        </p:nvSpPr>
        <p:spPr/>
        <p:txBody>
          <a:bodyPr/>
          <a:lstStyle/>
          <a:p>
            <a:pPr algn="ctr"/>
            <a:r>
              <a:rPr lang="en-US" dirty="0"/>
              <a:t>Will This Affect Me???</a:t>
            </a:r>
          </a:p>
        </p:txBody>
      </p:sp>
      <p:sp>
        <p:nvSpPr>
          <p:cNvPr id="3" name="Content Placeholder 2">
            <a:extLst>
              <a:ext uri="{FF2B5EF4-FFF2-40B4-BE49-F238E27FC236}">
                <a16:creationId xmlns:a16="http://schemas.microsoft.com/office/drawing/2014/main" id="{EAC61041-EF8F-4256-BE1C-0F56A73CC75E}"/>
              </a:ext>
            </a:extLst>
          </p:cNvPr>
          <p:cNvSpPr>
            <a:spLocks noGrp="1"/>
          </p:cNvSpPr>
          <p:nvPr>
            <p:ph idx="1"/>
          </p:nvPr>
        </p:nvSpPr>
        <p:spPr>
          <a:xfrm>
            <a:off x="838200" y="2388093"/>
            <a:ext cx="10515600" cy="3460396"/>
          </a:xfrm>
        </p:spPr>
        <p:txBody>
          <a:bodyPr>
            <a:normAutofit/>
          </a:bodyPr>
          <a:lstStyle/>
          <a:p>
            <a:r>
              <a:rPr lang="en-US" b="1" dirty="0"/>
              <a:t>Phishing Attack Targets Bank &amp; Credit Union BSA Compliance Officers – 02/08/2019</a:t>
            </a:r>
            <a:endParaRPr lang="en-US" dirty="0"/>
          </a:p>
          <a:p>
            <a:r>
              <a:rPr lang="en-US" dirty="0"/>
              <a:t>As you may now know, a phishing scam targeting BSA compliance officers at credit unions and other financial institutions was reported this week by </a:t>
            </a:r>
            <a:r>
              <a:rPr lang="en-US" dirty="0" err="1"/>
              <a:t>KrebsOnSecurity</a:t>
            </a:r>
            <a:r>
              <a:rPr lang="en-US" dirty="0"/>
              <a:t>. The article originally singled out the attacks on credit unions but was later updated to reflect that attacks targeted bank BSA compliance officers as well… </a:t>
            </a:r>
          </a:p>
          <a:p>
            <a:r>
              <a:rPr lang="en-US" sz="900" u="sng" dirty="0">
                <a:hlinkClick r:id="rId2"/>
              </a:rPr>
              <a:t>https://krebsonsecurity.com/2019/02/phishers-target-anti-money-laundering-officers-at-u-s-credit-unions/</a:t>
            </a:r>
            <a:endParaRPr lang="en-US" sz="900" dirty="0"/>
          </a:p>
        </p:txBody>
      </p:sp>
      <p:pic>
        <p:nvPicPr>
          <p:cNvPr id="1026" name="Picture 2" descr="https://files.constantcontact.com/d7b6c0f9001/b3264a8c-5a25-4995-9c08-8f81481c2115.jpg">
            <a:extLst>
              <a:ext uri="{FF2B5EF4-FFF2-40B4-BE49-F238E27FC236}">
                <a16:creationId xmlns:a16="http://schemas.microsoft.com/office/drawing/2014/main" id="{C82EE16C-E544-41C4-9B5A-B57BD3A10835}"/>
              </a:ext>
            </a:extLst>
          </p:cNvPr>
          <p:cNvPicPr>
            <a:picLocks noChangeAspect="1" noChangeArrowheads="1"/>
          </p:cNvPicPr>
          <p:nvPr/>
        </p:nvPicPr>
        <p:blipFill>
          <a:blip r:link="rId3">
            <a:extLst>
              <a:ext uri="{28A0092B-C50C-407E-A947-70E740481C1C}">
                <a14:useLocalDpi xmlns:a14="http://schemas.microsoft.com/office/drawing/2010/main" val="0"/>
              </a:ext>
            </a:extLst>
          </a:blip>
          <a:srcRect/>
          <a:stretch>
            <a:fillRect/>
          </a:stretch>
        </p:blipFill>
        <p:spPr bwMode="auto">
          <a:xfrm>
            <a:off x="4567885" y="1489252"/>
            <a:ext cx="28575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44973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95CEC-534B-4F74-8B69-AEED37DC8E3B}"/>
              </a:ext>
            </a:extLst>
          </p:cNvPr>
          <p:cNvSpPr>
            <a:spLocks noGrp="1"/>
          </p:cNvSpPr>
          <p:nvPr>
            <p:ph type="title"/>
          </p:nvPr>
        </p:nvSpPr>
        <p:spPr>
          <a:xfrm>
            <a:off x="838200" y="163689"/>
            <a:ext cx="10515600" cy="1325563"/>
          </a:xfrm>
        </p:spPr>
        <p:txBody>
          <a:bodyPr/>
          <a:lstStyle/>
          <a:p>
            <a:pPr algn="ctr"/>
            <a:r>
              <a:rPr lang="en-US" dirty="0"/>
              <a:t>Will This Affect Me??? (</a:t>
            </a:r>
            <a:r>
              <a:rPr lang="en-US" dirty="0" err="1"/>
              <a:t>cont</a:t>
            </a:r>
            <a:r>
              <a:rPr lang="en-US" dirty="0"/>
              <a:t>)</a:t>
            </a:r>
          </a:p>
        </p:txBody>
      </p:sp>
      <p:sp>
        <p:nvSpPr>
          <p:cNvPr id="3" name="Content Placeholder 2">
            <a:extLst>
              <a:ext uri="{FF2B5EF4-FFF2-40B4-BE49-F238E27FC236}">
                <a16:creationId xmlns:a16="http://schemas.microsoft.com/office/drawing/2014/main" id="{EAC61041-EF8F-4256-BE1C-0F56A73CC75E}"/>
              </a:ext>
            </a:extLst>
          </p:cNvPr>
          <p:cNvSpPr>
            <a:spLocks noGrp="1"/>
          </p:cNvSpPr>
          <p:nvPr>
            <p:ph idx="1"/>
          </p:nvPr>
        </p:nvSpPr>
        <p:spPr>
          <a:xfrm>
            <a:off x="838200" y="2068497"/>
            <a:ext cx="10515600" cy="3779992"/>
          </a:xfrm>
        </p:spPr>
        <p:txBody>
          <a:bodyPr>
            <a:normAutofit/>
          </a:bodyPr>
          <a:lstStyle/>
          <a:p>
            <a:r>
              <a:rPr lang="en-US" sz="2400" dirty="0"/>
              <a:t>What made these phishing attacks notable was that they were </a:t>
            </a:r>
            <a:r>
              <a:rPr lang="en-US" sz="2400" u="sng" dirty="0"/>
              <a:t>directed to the BSA officers of credit unions and banks by name</a:t>
            </a:r>
            <a:r>
              <a:rPr lang="en-US" sz="2400" dirty="0"/>
              <a:t>. The phishing emails purported to be from named BSA officers at other financial institutions. The emails informed the recipient BSA officer that a suspicious transaction by one their customers had been put on hold by the “sending” institution and asked the recipient to open an attached PDF to review the frozen transaction. The body of the PDF contained a link to a malicious website.</a:t>
            </a:r>
          </a:p>
          <a:p>
            <a:r>
              <a:rPr lang="en-US" sz="2400" i="1" dirty="0"/>
              <a:t>Notice: “FinCEN is aware of a fraudulent email purporting to be from a financial institution regarding the 314(b) Information Sharing Program. The recipients of the email are typically other financial institutions.”</a:t>
            </a:r>
            <a:endParaRPr lang="en-US" sz="2400" dirty="0"/>
          </a:p>
        </p:txBody>
      </p:sp>
      <p:pic>
        <p:nvPicPr>
          <p:cNvPr id="1026" name="Picture 2" descr="https://files.constantcontact.com/d7b6c0f9001/b3264a8c-5a25-4995-9c08-8f81481c2115.jpg">
            <a:extLst>
              <a:ext uri="{FF2B5EF4-FFF2-40B4-BE49-F238E27FC236}">
                <a16:creationId xmlns:a16="http://schemas.microsoft.com/office/drawing/2014/main" id="{C82EE16C-E544-41C4-9B5A-B57BD3A10835}"/>
              </a:ext>
            </a:extLst>
          </p:cNvPr>
          <p:cNvPicPr>
            <a:picLocks noChangeAspect="1" noChangeArrowheads="1"/>
          </p:cNvPicPr>
          <p:nvPr/>
        </p:nvPicPr>
        <p:blipFill>
          <a:blip r:link="rId2">
            <a:extLst>
              <a:ext uri="{28A0092B-C50C-407E-A947-70E740481C1C}">
                <a14:useLocalDpi xmlns:a14="http://schemas.microsoft.com/office/drawing/2010/main" val="0"/>
              </a:ext>
            </a:extLst>
          </a:blip>
          <a:srcRect/>
          <a:stretch>
            <a:fillRect/>
          </a:stretch>
        </p:blipFill>
        <p:spPr bwMode="auto">
          <a:xfrm>
            <a:off x="4567885" y="1224297"/>
            <a:ext cx="28575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33443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95CEC-534B-4F74-8B69-AEED37DC8E3B}"/>
              </a:ext>
            </a:extLst>
          </p:cNvPr>
          <p:cNvSpPr>
            <a:spLocks noGrp="1"/>
          </p:cNvSpPr>
          <p:nvPr>
            <p:ph type="title"/>
          </p:nvPr>
        </p:nvSpPr>
        <p:spPr>
          <a:xfrm>
            <a:off x="838200" y="163689"/>
            <a:ext cx="10515600" cy="1325563"/>
          </a:xfrm>
        </p:spPr>
        <p:txBody>
          <a:bodyPr/>
          <a:lstStyle/>
          <a:p>
            <a:pPr algn="ctr"/>
            <a:r>
              <a:rPr lang="en-US" dirty="0"/>
              <a:t>Will This Affect Me??? (</a:t>
            </a:r>
            <a:r>
              <a:rPr lang="en-US" dirty="0" err="1"/>
              <a:t>cont</a:t>
            </a:r>
            <a:r>
              <a:rPr lang="en-US" dirty="0"/>
              <a:t>)</a:t>
            </a:r>
          </a:p>
        </p:txBody>
      </p:sp>
      <p:sp>
        <p:nvSpPr>
          <p:cNvPr id="3" name="Content Placeholder 2">
            <a:extLst>
              <a:ext uri="{FF2B5EF4-FFF2-40B4-BE49-F238E27FC236}">
                <a16:creationId xmlns:a16="http://schemas.microsoft.com/office/drawing/2014/main" id="{EAC61041-EF8F-4256-BE1C-0F56A73CC75E}"/>
              </a:ext>
            </a:extLst>
          </p:cNvPr>
          <p:cNvSpPr>
            <a:spLocks noGrp="1"/>
          </p:cNvSpPr>
          <p:nvPr>
            <p:ph idx="1"/>
          </p:nvPr>
        </p:nvSpPr>
        <p:spPr>
          <a:xfrm>
            <a:off x="838200" y="2068497"/>
            <a:ext cx="10515600" cy="3779992"/>
          </a:xfrm>
        </p:spPr>
        <p:txBody>
          <a:bodyPr>
            <a:normAutofit/>
          </a:bodyPr>
          <a:lstStyle/>
          <a:p>
            <a:r>
              <a:rPr lang="en-US" dirty="0"/>
              <a:t>It would be prudent to remind staff of best practices in handling email to guard against phishing attacks (cyber hygiene). Best practices include:</a:t>
            </a:r>
          </a:p>
          <a:p>
            <a:endParaRPr lang="en-US" dirty="0"/>
          </a:p>
          <a:p>
            <a:pPr lvl="1"/>
            <a:r>
              <a:rPr lang="en-US" dirty="0"/>
              <a:t>Hovering over the sender in the email to verify the sending address;</a:t>
            </a:r>
          </a:p>
          <a:p>
            <a:pPr lvl="1"/>
            <a:r>
              <a:rPr lang="en-US" dirty="0"/>
              <a:t>Being alert for misspellings and grammatical errors;</a:t>
            </a:r>
          </a:p>
          <a:p>
            <a:pPr lvl="1"/>
            <a:r>
              <a:rPr lang="en-US" dirty="0"/>
              <a:t>Verify sender before opening attachments and clicking on links; and</a:t>
            </a:r>
          </a:p>
          <a:p>
            <a:pPr lvl="1"/>
            <a:r>
              <a:rPr lang="en-US" dirty="0"/>
              <a:t>Using the phone to verify the sender is legitimate.</a:t>
            </a:r>
          </a:p>
        </p:txBody>
      </p:sp>
      <p:pic>
        <p:nvPicPr>
          <p:cNvPr id="1026" name="Picture 2" descr="https://files.constantcontact.com/d7b6c0f9001/b3264a8c-5a25-4995-9c08-8f81481c2115.jpg">
            <a:extLst>
              <a:ext uri="{FF2B5EF4-FFF2-40B4-BE49-F238E27FC236}">
                <a16:creationId xmlns:a16="http://schemas.microsoft.com/office/drawing/2014/main" id="{C82EE16C-E544-41C4-9B5A-B57BD3A10835}"/>
              </a:ext>
            </a:extLst>
          </p:cNvPr>
          <p:cNvPicPr>
            <a:picLocks noChangeAspect="1" noChangeArrowheads="1"/>
          </p:cNvPicPr>
          <p:nvPr/>
        </p:nvPicPr>
        <p:blipFill>
          <a:blip r:link="rId2">
            <a:extLst>
              <a:ext uri="{28A0092B-C50C-407E-A947-70E740481C1C}">
                <a14:useLocalDpi xmlns:a14="http://schemas.microsoft.com/office/drawing/2010/main" val="0"/>
              </a:ext>
            </a:extLst>
          </a:blip>
          <a:srcRect/>
          <a:stretch>
            <a:fillRect/>
          </a:stretch>
        </p:blipFill>
        <p:spPr bwMode="auto">
          <a:xfrm>
            <a:off x="4567885" y="1224297"/>
            <a:ext cx="28575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50390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Credit Union Times - 06/14/2017</a:t>
            </a:r>
          </a:p>
        </p:txBody>
      </p:sp>
      <p:sp>
        <p:nvSpPr>
          <p:cNvPr id="3" name="TextBox 2"/>
          <p:cNvSpPr txBox="1"/>
          <p:nvPr/>
        </p:nvSpPr>
        <p:spPr>
          <a:xfrm>
            <a:off x="2268631" y="1949824"/>
            <a:ext cx="7054663" cy="825611"/>
          </a:xfrm>
          <a:prstGeom prst="rect">
            <a:avLst/>
          </a:prstGeom>
          <a:noFill/>
        </p:spPr>
        <p:txBody>
          <a:bodyPr wrap="square" rtlCol="0">
            <a:spAutoFit/>
          </a:bodyPr>
          <a:lstStyle/>
          <a:p>
            <a:pPr algn="ctr"/>
            <a:r>
              <a:rPr lang="en-US" sz="4765" dirty="0"/>
              <a:t>Breaches Double at FIs</a:t>
            </a:r>
          </a:p>
        </p:txBody>
      </p:sp>
      <p:sp>
        <p:nvSpPr>
          <p:cNvPr id="4" name="TextBox 3"/>
          <p:cNvSpPr txBox="1"/>
          <p:nvPr/>
        </p:nvSpPr>
        <p:spPr>
          <a:xfrm>
            <a:off x="2599765" y="3563471"/>
            <a:ext cx="3429000" cy="336695"/>
          </a:xfrm>
          <a:prstGeom prst="rect">
            <a:avLst/>
          </a:prstGeom>
          <a:noFill/>
        </p:spPr>
        <p:txBody>
          <a:bodyPr wrap="square" rtlCol="0">
            <a:spAutoFit/>
          </a:bodyPr>
          <a:lstStyle/>
          <a:p>
            <a:r>
              <a:rPr lang="en-US" sz="1588" dirty="0">
                <a:solidFill>
                  <a:schemeClr val="tx1">
                    <a:lumMod val="75000"/>
                    <a:lumOff val="25000"/>
                  </a:schemeClr>
                </a:solidFill>
              </a:rPr>
              <a:t>March 2016 vs March 2017</a:t>
            </a:r>
          </a:p>
        </p:txBody>
      </p:sp>
    </p:spTree>
    <p:extLst>
      <p:ext uri="{BB962C8B-B14F-4D97-AF65-F5344CB8AC3E}">
        <p14:creationId xmlns:p14="http://schemas.microsoft.com/office/powerpoint/2010/main" val="9562080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dirty="0"/>
              <a:t>Cyber Security Control Basics</a:t>
            </a:r>
          </a:p>
        </p:txBody>
      </p:sp>
      <p:sp>
        <p:nvSpPr>
          <p:cNvPr id="3" name="TextBox 2"/>
          <p:cNvSpPr txBox="1"/>
          <p:nvPr/>
        </p:nvSpPr>
        <p:spPr>
          <a:xfrm>
            <a:off x="2398059" y="2017059"/>
            <a:ext cx="7395882" cy="2554545"/>
          </a:xfrm>
          <a:prstGeom prst="rect">
            <a:avLst/>
          </a:prstGeom>
          <a:noFill/>
        </p:spPr>
        <p:txBody>
          <a:bodyPr wrap="square" rtlCol="0">
            <a:spAutoFit/>
          </a:bodyPr>
          <a:lstStyle/>
          <a:p>
            <a:r>
              <a:rPr lang="en-US" sz="4000" dirty="0"/>
              <a:t>“A Journey of a thousand miles begins with…</a:t>
            </a:r>
          </a:p>
          <a:p>
            <a:endParaRPr lang="en-US" sz="4000" dirty="0"/>
          </a:p>
          <a:p>
            <a:r>
              <a:rPr lang="en-US" sz="4000" dirty="0"/>
              <a:t>The first five steps.”</a:t>
            </a:r>
          </a:p>
        </p:txBody>
      </p:sp>
    </p:spTree>
    <p:extLst>
      <p:ext uri="{BB962C8B-B14F-4D97-AF65-F5344CB8AC3E}">
        <p14:creationId xmlns:p14="http://schemas.microsoft.com/office/powerpoint/2010/main" val="17183451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AF4B4-59FB-4E1C-9FBE-D8BAE7838524}"/>
              </a:ext>
            </a:extLst>
          </p:cNvPr>
          <p:cNvSpPr>
            <a:spLocks noGrp="1"/>
          </p:cNvSpPr>
          <p:nvPr>
            <p:ph type="title"/>
          </p:nvPr>
        </p:nvSpPr>
        <p:spPr/>
        <p:txBody>
          <a:bodyPr>
            <a:normAutofit/>
          </a:bodyPr>
          <a:lstStyle/>
          <a:p>
            <a:pPr algn="ctr"/>
            <a:r>
              <a:rPr lang="en-US" sz="6000" dirty="0"/>
              <a:t>Top Five Things</a:t>
            </a:r>
          </a:p>
        </p:txBody>
      </p:sp>
      <p:sp>
        <p:nvSpPr>
          <p:cNvPr id="3" name="TextBox 2">
            <a:extLst>
              <a:ext uri="{FF2B5EF4-FFF2-40B4-BE49-F238E27FC236}">
                <a16:creationId xmlns:a16="http://schemas.microsoft.com/office/drawing/2014/main" id="{3E35B6DA-695F-4C49-90B5-332184726B56}"/>
              </a:ext>
            </a:extLst>
          </p:cNvPr>
          <p:cNvSpPr txBox="1"/>
          <p:nvPr/>
        </p:nvSpPr>
        <p:spPr>
          <a:xfrm>
            <a:off x="1553592" y="1778091"/>
            <a:ext cx="9800207" cy="3139321"/>
          </a:xfrm>
          <a:prstGeom prst="rect">
            <a:avLst/>
          </a:prstGeom>
          <a:noFill/>
        </p:spPr>
        <p:txBody>
          <a:bodyPr wrap="square" rtlCol="0">
            <a:spAutoFit/>
          </a:bodyPr>
          <a:lstStyle/>
          <a:p>
            <a:pPr marL="285750" indent="-285750">
              <a:buFont typeface="Arial" panose="020B0604020202020204" pitchFamily="34" charset="0"/>
              <a:buChar char="•"/>
            </a:pPr>
            <a:r>
              <a:rPr lang="en-US" sz="3600" dirty="0"/>
              <a:t>Hardware Inventory</a:t>
            </a:r>
          </a:p>
          <a:p>
            <a:pPr marL="285750" indent="-285750">
              <a:buFont typeface="Arial" panose="020B0604020202020204" pitchFamily="34" charset="0"/>
              <a:buChar char="•"/>
            </a:pPr>
            <a:r>
              <a:rPr lang="en-US" sz="3600" dirty="0"/>
              <a:t>Software Inventory</a:t>
            </a:r>
          </a:p>
          <a:p>
            <a:pPr marL="285750" indent="-285750">
              <a:buFont typeface="Arial" panose="020B0604020202020204" pitchFamily="34" charset="0"/>
              <a:buChar char="•"/>
            </a:pPr>
            <a:r>
              <a:rPr lang="en-US" sz="3600" dirty="0"/>
              <a:t>Configuration</a:t>
            </a:r>
          </a:p>
          <a:p>
            <a:pPr marL="285750" indent="-285750">
              <a:buFont typeface="Arial" panose="020B0604020202020204" pitchFamily="34" charset="0"/>
              <a:buChar char="•"/>
            </a:pPr>
            <a:r>
              <a:rPr lang="en-US" sz="3600" dirty="0"/>
              <a:t>Continuing Assessment and Remediation</a:t>
            </a:r>
          </a:p>
          <a:p>
            <a:pPr marL="285750" indent="-285750">
              <a:buFont typeface="Arial" panose="020B0604020202020204" pitchFamily="34" charset="0"/>
              <a:buChar char="•"/>
            </a:pPr>
            <a:r>
              <a:rPr lang="en-US" sz="3600" dirty="0"/>
              <a:t>Controlled Administrative Privilege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2068908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6353" y="365126"/>
            <a:ext cx="7654738" cy="1325563"/>
          </a:xfrm>
        </p:spPr>
        <p:txBody>
          <a:bodyPr>
            <a:normAutofit fontScale="90000"/>
          </a:bodyPr>
          <a:lstStyle/>
          <a:p>
            <a:pPr algn="ctr"/>
            <a:r>
              <a:rPr lang="en-US" dirty="0"/>
              <a:t>Cyber Security – First Five Controls (of 20)</a:t>
            </a:r>
            <a:br>
              <a:rPr lang="en-US" dirty="0"/>
            </a:br>
            <a:r>
              <a:rPr lang="en-US" sz="1588" dirty="0"/>
              <a:t>from: The Center for Information Security CIS</a:t>
            </a:r>
          </a:p>
        </p:txBody>
      </p:sp>
      <p:sp>
        <p:nvSpPr>
          <p:cNvPr id="3" name="Rectangle 2"/>
          <p:cNvSpPr/>
          <p:nvPr/>
        </p:nvSpPr>
        <p:spPr>
          <a:xfrm>
            <a:off x="4213412" y="2689412"/>
            <a:ext cx="3294529" cy="363946"/>
          </a:xfrm>
          <a:prstGeom prst="rect">
            <a:avLst/>
          </a:prstGeom>
        </p:spPr>
        <p:txBody>
          <a:bodyPr wrap="square">
            <a:spAutoFit/>
          </a:bodyPr>
          <a:lstStyle/>
          <a:p>
            <a:pPr marL="8458">
              <a:tabLst>
                <a:tab pos="2454375" algn="l"/>
              </a:tabLst>
            </a:pPr>
            <a:r>
              <a:rPr lang="en-US" sz="1765" spc="94" dirty="0">
                <a:solidFill>
                  <a:srgbClr val="0086BF"/>
                </a:solidFill>
                <a:latin typeface="Calibri"/>
                <a:cs typeface="Calibri"/>
              </a:rPr>
              <a:t>W</a:t>
            </a:r>
            <a:r>
              <a:rPr lang="en-US" sz="1765" spc="73" dirty="0">
                <a:solidFill>
                  <a:srgbClr val="0086BF"/>
                </a:solidFill>
                <a:latin typeface="Calibri"/>
                <a:cs typeface="Calibri"/>
              </a:rPr>
              <a:t>h</a:t>
            </a:r>
            <a:r>
              <a:rPr lang="en-US" sz="1765" spc="86" dirty="0">
                <a:solidFill>
                  <a:srgbClr val="0086BF"/>
                </a:solidFill>
                <a:latin typeface="Calibri"/>
                <a:cs typeface="Calibri"/>
              </a:rPr>
              <a:t>y</a:t>
            </a:r>
            <a:r>
              <a:rPr lang="en-US" sz="1765" spc="20" dirty="0">
                <a:solidFill>
                  <a:srgbClr val="0086BF"/>
                </a:solidFill>
                <a:latin typeface="Calibri"/>
                <a:cs typeface="Calibri"/>
              </a:rPr>
              <a:t> </a:t>
            </a:r>
            <a:r>
              <a:rPr lang="en-US" sz="1765" spc="50" dirty="0">
                <a:solidFill>
                  <a:srgbClr val="0086BF"/>
                </a:solidFill>
                <a:latin typeface="Calibri"/>
                <a:cs typeface="Calibri"/>
              </a:rPr>
              <a:t>U</a:t>
            </a:r>
            <a:r>
              <a:rPr lang="en-US" sz="1765" spc="66" dirty="0">
                <a:solidFill>
                  <a:srgbClr val="0086BF"/>
                </a:solidFill>
                <a:latin typeface="Calibri"/>
                <a:cs typeface="Calibri"/>
              </a:rPr>
              <a:t>se</a:t>
            </a:r>
            <a:r>
              <a:rPr lang="en-US" sz="1765" spc="20" dirty="0">
                <a:solidFill>
                  <a:srgbClr val="0086BF"/>
                </a:solidFill>
                <a:latin typeface="Calibri"/>
                <a:cs typeface="Calibri"/>
              </a:rPr>
              <a:t> </a:t>
            </a:r>
            <a:r>
              <a:rPr lang="en-US" sz="1765" spc="50" dirty="0">
                <a:solidFill>
                  <a:srgbClr val="0086BF"/>
                </a:solidFill>
                <a:latin typeface="Calibri"/>
                <a:cs typeface="Calibri"/>
              </a:rPr>
              <a:t>T</a:t>
            </a:r>
            <a:r>
              <a:rPr lang="en-US" sz="1765" spc="86" dirty="0">
                <a:solidFill>
                  <a:srgbClr val="0086BF"/>
                </a:solidFill>
                <a:latin typeface="Calibri"/>
                <a:cs typeface="Calibri"/>
              </a:rPr>
              <a:t>h</a:t>
            </a:r>
            <a:r>
              <a:rPr lang="en-US" sz="1765" spc="66" dirty="0">
                <a:solidFill>
                  <a:srgbClr val="0086BF"/>
                </a:solidFill>
                <a:latin typeface="Calibri"/>
                <a:cs typeface="Calibri"/>
              </a:rPr>
              <a:t>e</a:t>
            </a:r>
            <a:r>
              <a:rPr lang="en-US" sz="1765" spc="20" dirty="0">
                <a:solidFill>
                  <a:srgbClr val="0086BF"/>
                </a:solidFill>
                <a:latin typeface="Calibri"/>
                <a:cs typeface="Calibri"/>
              </a:rPr>
              <a:t> </a:t>
            </a:r>
            <a:r>
              <a:rPr lang="en-US" sz="1765" spc="94" dirty="0">
                <a:solidFill>
                  <a:srgbClr val="0086BF"/>
                </a:solidFill>
                <a:latin typeface="Calibri"/>
                <a:cs typeface="Calibri"/>
              </a:rPr>
              <a:t>C</a:t>
            </a:r>
            <a:r>
              <a:rPr lang="en-US" sz="1765" spc="34" dirty="0">
                <a:solidFill>
                  <a:srgbClr val="0086BF"/>
                </a:solidFill>
                <a:latin typeface="Calibri"/>
                <a:cs typeface="Calibri"/>
              </a:rPr>
              <a:t>I</a:t>
            </a:r>
            <a:r>
              <a:rPr lang="en-US" sz="1765" spc="70" dirty="0">
                <a:solidFill>
                  <a:srgbClr val="0086BF"/>
                </a:solidFill>
                <a:latin typeface="Calibri"/>
                <a:cs typeface="Calibri"/>
              </a:rPr>
              <a:t>S</a:t>
            </a:r>
            <a:r>
              <a:rPr lang="en-US" sz="1765" spc="20" dirty="0">
                <a:solidFill>
                  <a:srgbClr val="0086BF"/>
                </a:solidFill>
                <a:latin typeface="Calibri"/>
                <a:cs typeface="Calibri"/>
              </a:rPr>
              <a:t> </a:t>
            </a:r>
            <a:r>
              <a:rPr lang="en-US" sz="1765" spc="83" dirty="0">
                <a:solidFill>
                  <a:srgbClr val="0086BF"/>
                </a:solidFill>
                <a:latin typeface="Calibri"/>
                <a:cs typeface="Calibri"/>
              </a:rPr>
              <a:t>C</a:t>
            </a:r>
            <a:r>
              <a:rPr lang="en-US" sz="1765" spc="86" dirty="0">
                <a:solidFill>
                  <a:srgbClr val="0086BF"/>
                </a:solidFill>
                <a:latin typeface="Calibri"/>
                <a:cs typeface="Calibri"/>
              </a:rPr>
              <a:t>o</a:t>
            </a:r>
            <a:r>
              <a:rPr lang="en-US" sz="1765" spc="83" dirty="0">
                <a:solidFill>
                  <a:srgbClr val="0086BF"/>
                </a:solidFill>
                <a:latin typeface="Calibri"/>
                <a:cs typeface="Calibri"/>
              </a:rPr>
              <a:t>n</a:t>
            </a:r>
            <a:r>
              <a:rPr lang="en-US" sz="1765" spc="66" dirty="0">
                <a:solidFill>
                  <a:srgbClr val="0086BF"/>
                </a:solidFill>
                <a:latin typeface="Calibri"/>
                <a:cs typeface="Calibri"/>
              </a:rPr>
              <a:t>t</a:t>
            </a:r>
            <a:r>
              <a:rPr lang="en-US" sz="1765" spc="60" dirty="0">
                <a:solidFill>
                  <a:srgbClr val="0086BF"/>
                </a:solidFill>
                <a:latin typeface="Calibri"/>
                <a:cs typeface="Calibri"/>
              </a:rPr>
              <a:t>r</a:t>
            </a:r>
            <a:r>
              <a:rPr lang="en-US" sz="1765" spc="90" dirty="0">
                <a:solidFill>
                  <a:srgbClr val="0086BF"/>
                </a:solidFill>
                <a:latin typeface="Calibri"/>
                <a:cs typeface="Calibri"/>
              </a:rPr>
              <a:t>o</a:t>
            </a:r>
            <a:r>
              <a:rPr lang="en-US" sz="1765" spc="40" dirty="0">
                <a:solidFill>
                  <a:srgbClr val="0086BF"/>
                </a:solidFill>
                <a:latin typeface="Calibri"/>
                <a:cs typeface="Calibri"/>
              </a:rPr>
              <a:t>l</a:t>
            </a:r>
            <a:r>
              <a:rPr lang="en-US" sz="1765" spc="43" dirty="0">
                <a:solidFill>
                  <a:srgbClr val="0086BF"/>
                </a:solidFill>
                <a:latin typeface="Calibri"/>
                <a:cs typeface="Calibri"/>
              </a:rPr>
              <a:t>s</a:t>
            </a:r>
            <a:r>
              <a:rPr lang="en-US" sz="1765" spc="37" dirty="0">
                <a:solidFill>
                  <a:srgbClr val="0086BF"/>
                </a:solidFill>
                <a:latin typeface="Calibri"/>
                <a:cs typeface="Calibri"/>
              </a:rPr>
              <a:t>?</a:t>
            </a:r>
            <a:endParaRPr lang="en-US" sz="1765" dirty="0">
              <a:latin typeface="Calibri"/>
              <a:cs typeface="Calibri"/>
            </a:endParaRPr>
          </a:p>
        </p:txBody>
      </p:sp>
      <p:sp>
        <p:nvSpPr>
          <p:cNvPr id="6" name="Rectangle 5"/>
          <p:cNvSpPr/>
          <p:nvPr/>
        </p:nvSpPr>
        <p:spPr>
          <a:xfrm>
            <a:off x="2206367" y="3075351"/>
            <a:ext cx="7463118" cy="2047868"/>
          </a:xfrm>
          <a:prstGeom prst="rect">
            <a:avLst/>
          </a:prstGeom>
        </p:spPr>
        <p:txBody>
          <a:bodyPr wrap="square">
            <a:spAutoFit/>
          </a:bodyPr>
          <a:lstStyle/>
          <a:p>
            <a:pPr marL="8458"/>
            <a:r>
              <a:rPr lang="en-US" sz="2118" spc="113" dirty="0">
                <a:solidFill>
                  <a:srgbClr val="333F48"/>
                </a:solidFill>
                <a:latin typeface="Gill Sans MT"/>
                <a:cs typeface="Gill Sans MT"/>
              </a:rPr>
              <a:t>M</a:t>
            </a:r>
            <a:r>
              <a:rPr lang="en-US" sz="2118" spc="83" dirty="0">
                <a:solidFill>
                  <a:srgbClr val="333F48"/>
                </a:solidFill>
                <a:latin typeface="Gill Sans MT"/>
                <a:cs typeface="Gill Sans MT"/>
              </a:rPr>
              <a:t>a</a:t>
            </a:r>
            <a:r>
              <a:rPr lang="en-US" sz="2118" spc="70" dirty="0">
                <a:solidFill>
                  <a:srgbClr val="333F48"/>
                </a:solidFill>
                <a:latin typeface="Gill Sans MT"/>
                <a:cs typeface="Gill Sans MT"/>
              </a:rPr>
              <a:t>n</a:t>
            </a:r>
            <a:r>
              <a:rPr lang="en-US" sz="2118" spc="37" dirty="0">
                <a:solidFill>
                  <a:srgbClr val="333F48"/>
                </a:solidFill>
                <a:latin typeface="Gill Sans MT"/>
                <a:cs typeface="Gill Sans MT"/>
              </a:rPr>
              <a:t>y</a:t>
            </a:r>
            <a:r>
              <a:rPr lang="en-US" sz="2118" spc="-26" dirty="0">
                <a:solidFill>
                  <a:srgbClr val="333F48"/>
                </a:solidFill>
                <a:latin typeface="Gill Sans MT"/>
                <a:cs typeface="Gill Sans MT"/>
              </a:rPr>
              <a:t> </a:t>
            </a:r>
            <a:r>
              <a:rPr lang="en-US" sz="2118" spc="40" dirty="0">
                <a:solidFill>
                  <a:srgbClr val="333F48"/>
                </a:solidFill>
                <a:latin typeface="Gill Sans MT"/>
                <a:cs typeface="Gill Sans MT"/>
              </a:rPr>
              <a:t>o</a:t>
            </a:r>
            <a:r>
              <a:rPr lang="en-US" sz="2118" spc="-7" dirty="0">
                <a:solidFill>
                  <a:srgbClr val="333F48"/>
                </a:solidFill>
                <a:latin typeface="Gill Sans MT"/>
                <a:cs typeface="Gill Sans MT"/>
              </a:rPr>
              <a:t>r</a:t>
            </a:r>
            <a:r>
              <a:rPr lang="en-US" sz="2118" spc="103" dirty="0">
                <a:solidFill>
                  <a:srgbClr val="333F48"/>
                </a:solidFill>
                <a:latin typeface="Gill Sans MT"/>
                <a:cs typeface="Gill Sans MT"/>
              </a:rPr>
              <a:t>g</a:t>
            </a:r>
            <a:r>
              <a:rPr lang="en-US" sz="2118" spc="100" dirty="0">
                <a:solidFill>
                  <a:srgbClr val="333F48"/>
                </a:solidFill>
                <a:latin typeface="Gill Sans MT"/>
                <a:cs typeface="Gill Sans MT"/>
              </a:rPr>
              <a:t>a</a:t>
            </a:r>
            <a:r>
              <a:rPr lang="en-US" sz="2118" spc="73" dirty="0">
                <a:solidFill>
                  <a:srgbClr val="333F48"/>
                </a:solidFill>
                <a:latin typeface="Gill Sans MT"/>
                <a:cs typeface="Gill Sans MT"/>
              </a:rPr>
              <a:t>n</a:t>
            </a:r>
            <a:r>
              <a:rPr lang="en-US" sz="2118" spc="26" dirty="0">
                <a:solidFill>
                  <a:srgbClr val="333F48"/>
                </a:solidFill>
                <a:latin typeface="Gill Sans MT"/>
                <a:cs typeface="Gill Sans MT"/>
              </a:rPr>
              <a:t>i</a:t>
            </a:r>
            <a:r>
              <a:rPr lang="en-US" sz="2118" spc="53" dirty="0">
                <a:solidFill>
                  <a:srgbClr val="333F48"/>
                </a:solidFill>
                <a:latin typeface="Gill Sans MT"/>
                <a:cs typeface="Gill Sans MT"/>
              </a:rPr>
              <a:t>z</a:t>
            </a:r>
            <a:r>
              <a:rPr lang="en-US" sz="2118" spc="86" dirty="0">
                <a:solidFill>
                  <a:srgbClr val="333F48"/>
                </a:solidFill>
                <a:latin typeface="Gill Sans MT"/>
                <a:cs typeface="Gill Sans MT"/>
              </a:rPr>
              <a:t>a</a:t>
            </a:r>
            <a:r>
              <a:rPr lang="en-US" sz="2118" spc="30" dirty="0">
                <a:solidFill>
                  <a:srgbClr val="333F48"/>
                </a:solidFill>
                <a:latin typeface="Gill Sans MT"/>
                <a:cs typeface="Gill Sans MT"/>
              </a:rPr>
              <a:t>t</a:t>
            </a:r>
            <a:r>
              <a:rPr lang="en-US" sz="2118" spc="37" dirty="0">
                <a:solidFill>
                  <a:srgbClr val="333F48"/>
                </a:solidFill>
                <a:latin typeface="Gill Sans MT"/>
                <a:cs typeface="Gill Sans MT"/>
              </a:rPr>
              <a:t>io</a:t>
            </a:r>
            <a:r>
              <a:rPr lang="en-US" sz="2118" spc="80" dirty="0">
                <a:solidFill>
                  <a:srgbClr val="333F48"/>
                </a:solidFill>
                <a:latin typeface="Gill Sans MT"/>
                <a:cs typeface="Gill Sans MT"/>
              </a:rPr>
              <a:t>n</a:t>
            </a:r>
            <a:r>
              <a:rPr lang="en-US" sz="2118" spc="10" dirty="0">
                <a:solidFill>
                  <a:srgbClr val="333F48"/>
                </a:solidFill>
                <a:latin typeface="Gill Sans MT"/>
                <a:cs typeface="Gill Sans MT"/>
              </a:rPr>
              <a:t>s</a:t>
            </a:r>
            <a:r>
              <a:rPr lang="en-US" sz="2118" spc="-26" dirty="0">
                <a:solidFill>
                  <a:srgbClr val="333F48"/>
                </a:solidFill>
                <a:latin typeface="Gill Sans MT"/>
                <a:cs typeface="Gill Sans MT"/>
              </a:rPr>
              <a:t> </a:t>
            </a:r>
            <a:r>
              <a:rPr lang="en-US" sz="2118" spc="86" dirty="0">
                <a:solidFill>
                  <a:srgbClr val="333F48"/>
                </a:solidFill>
                <a:latin typeface="Gill Sans MT"/>
                <a:cs typeface="Gill Sans MT"/>
              </a:rPr>
              <a:t>fa</a:t>
            </a:r>
            <a:r>
              <a:rPr lang="en-US" sz="2118" spc="4" dirty="0">
                <a:solidFill>
                  <a:srgbClr val="333F48"/>
                </a:solidFill>
                <a:latin typeface="Gill Sans MT"/>
                <a:cs typeface="Gill Sans MT"/>
              </a:rPr>
              <a:t>c</a:t>
            </a:r>
            <a:r>
              <a:rPr lang="en-US" sz="2118" spc="30" dirty="0">
                <a:solidFill>
                  <a:srgbClr val="333F48"/>
                </a:solidFill>
                <a:latin typeface="Gill Sans MT"/>
                <a:cs typeface="Gill Sans MT"/>
              </a:rPr>
              <a:t>i</a:t>
            </a:r>
            <a:r>
              <a:rPr lang="en-US" sz="2118" spc="80" dirty="0">
                <a:solidFill>
                  <a:srgbClr val="333F48"/>
                </a:solidFill>
                <a:latin typeface="Gill Sans MT"/>
                <a:cs typeface="Gill Sans MT"/>
              </a:rPr>
              <a:t>n</a:t>
            </a:r>
            <a:r>
              <a:rPr lang="en-US" sz="2118" spc="124" dirty="0">
                <a:solidFill>
                  <a:srgbClr val="333F48"/>
                </a:solidFill>
                <a:latin typeface="Gill Sans MT"/>
                <a:cs typeface="Gill Sans MT"/>
              </a:rPr>
              <a:t>g</a:t>
            </a:r>
            <a:r>
              <a:rPr lang="en-US" sz="2118" spc="-26" dirty="0">
                <a:solidFill>
                  <a:srgbClr val="333F48"/>
                </a:solidFill>
                <a:latin typeface="Gill Sans MT"/>
                <a:cs typeface="Gill Sans MT"/>
              </a:rPr>
              <a:t> </a:t>
            </a:r>
            <a:r>
              <a:rPr lang="en-US" sz="2118" spc="47" dirty="0">
                <a:solidFill>
                  <a:srgbClr val="333F48"/>
                </a:solidFill>
                <a:latin typeface="Gill Sans MT"/>
                <a:cs typeface="Gill Sans MT"/>
              </a:rPr>
              <a:t>t</a:t>
            </a:r>
            <a:r>
              <a:rPr lang="en-US" sz="2118" spc="73" dirty="0">
                <a:solidFill>
                  <a:srgbClr val="333F48"/>
                </a:solidFill>
                <a:latin typeface="Gill Sans MT"/>
                <a:cs typeface="Gill Sans MT"/>
              </a:rPr>
              <a:t>h</a:t>
            </a:r>
            <a:r>
              <a:rPr lang="en-US" sz="2118" spc="50" dirty="0">
                <a:solidFill>
                  <a:srgbClr val="333F48"/>
                </a:solidFill>
                <a:latin typeface="Gill Sans MT"/>
                <a:cs typeface="Gill Sans MT"/>
              </a:rPr>
              <a:t>e</a:t>
            </a:r>
            <a:r>
              <a:rPr lang="en-US" sz="2118" spc="-26" dirty="0">
                <a:solidFill>
                  <a:srgbClr val="333F48"/>
                </a:solidFill>
                <a:latin typeface="Gill Sans MT"/>
                <a:cs typeface="Gill Sans MT"/>
              </a:rPr>
              <a:t> </a:t>
            </a:r>
            <a:r>
              <a:rPr lang="en-US" sz="2118" spc="4" dirty="0">
                <a:solidFill>
                  <a:srgbClr val="333F48"/>
                </a:solidFill>
                <a:latin typeface="Gill Sans MT"/>
                <a:cs typeface="Gill Sans MT"/>
              </a:rPr>
              <a:t>c</a:t>
            </a:r>
            <a:r>
              <a:rPr lang="en-US" sz="2118" spc="40" dirty="0">
                <a:solidFill>
                  <a:srgbClr val="333F48"/>
                </a:solidFill>
                <a:latin typeface="Gill Sans MT"/>
                <a:cs typeface="Gill Sans MT"/>
              </a:rPr>
              <a:t>u</a:t>
            </a:r>
            <a:r>
              <a:rPr lang="en-US" sz="2118" spc="34" dirty="0">
                <a:solidFill>
                  <a:srgbClr val="333F48"/>
                </a:solidFill>
                <a:latin typeface="Gill Sans MT"/>
                <a:cs typeface="Gill Sans MT"/>
              </a:rPr>
              <a:t>r</a:t>
            </a:r>
            <a:r>
              <a:rPr lang="en-US" sz="2118" spc="-4" dirty="0">
                <a:solidFill>
                  <a:srgbClr val="333F48"/>
                </a:solidFill>
                <a:latin typeface="Gill Sans MT"/>
                <a:cs typeface="Gill Sans MT"/>
              </a:rPr>
              <a:t>r</a:t>
            </a:r>
            <a:r>
              <a:rPr lang="en-US" sz="2118" spc="50" dirty="0">
                <a:solidFill>
                  <a:srgbClr val="333F48"/>
                </a:solidFill>
                <a:latin typeface="Gill Sans MT"/>
                <a:cs typeface="Gill Sans MT"/>
              </a:rPr>
              <a:t>e</a:t>
            </a:r>
            <a:r>
              <a:rPr lang="en-US" sz="2118" spc="76" dirty="0">
                <a:solidFill>
                  <a:srgbClr val="333F48"/>
                </a:solidFill>
                <a:latin typeface="Gill Sans MT"/>
                <a:cs typeface="Gill Sans MT"/>
              </a:rPr>
              <a:t>n</a:t>
            </a:r>
            <a:r>
              <a:rPr lang="en-US" sz="2118" spc="34" dirty="0">
                <a:solidFill>
                  <a:srgbClr val="333F48"/>
                </a:solidFill>
                <a:latin typeface="Gill Sans MT"/>
                <a:cs typeface="Gill Sans MT"/>
              </a:rPr>
              <a:t>t</a:t>
            </a:r>
            <a:r>
              <a:rPr lang="en-US" sz="2118" spc="-26" dirty="0">
                <a:solidFill>
                  <a:srgbClr val="333F48"/>
                </a:solidFill>
                <a:latin typeface="Gill Sans MT"/>
                <a:cs typeface="Gill Sans MT"/>
              </a:rPr>
              <a:t> </a:t>
            </a:r>
            <a:r>
              <a:rPr lang="en-US" sz="2118" spc="26" dirty="0">
                <a:solidFill>
                  <a:srgbClr val="333F48"/>
                </a:solidFill>
                <a:latin typeface="Gill Sans MT"/>
                <a:cs typeface="Gill Sans MT"/>
              </a:rPr>
              <a:t>c</a:t>
            </a:r>
            <a:r>
              <a:rPr lang="en-US" sz="2118" spc="40" dirty="0">
                <a:solidFill>
                  <a:srgbClr val="333F48"/>
                </a:solidFill>
                <a:latin typeface="Gill Sans MT"/>
                <a:cs typeface="Gill Sans MT"/>
              </a:rPr>
              <a:t>y</a:t>
            </a:r>
            <a:r>
              <a:rPr lang="en-US" sz="2118" spc="83" dirty="0">
                <a:solidFill>
                  <a:srgbClr val="333F48"/>
                </a:solidFill>
                <a:latin typeface="Gill Sans MT"/>
                <a:cs typeface="Gill Sans MT"/>
              </a:rPr>
              <a:t>b</a:t>
            </a:r>
            <a:r>
              <a:rPr lang="en-US" sz="2118" spc="50" dirty="0">
                <a:solidFill>
                  <a:srgbClr val="333F48"/>
                </a:solidFill>
                <a:latin typeface="Gill Sans MT"/>
                <a:cs typeface="Gill Sans MT"/>
              </a:rPr>
              <a:t>e</a:t>
            </a:r>
            <a:r>
              <a:rPr lang="en-US" sz="2118" spc="4" dirty="0">
                <a:solidFill>
                  <a:srgbClr val="333F48"/>
                </a:solidFill>
                <a:latin typeface="Gill Sans MT"/>
                <a:cs typeface="Gill Sans MT"/>
              </a:rPr>
              <a:t>r</a:t>
            </a:r>
            <a:r>
              <a:rPr lang="en-US" sz="2118" spc="13" dirty="0">
                <a:solidFill>
                  <a:srgbClr val="333F48"/>
                </a:solidFill>
                <a:latin typeface="Gill Sans MT"/>
                <a:cs typeface="Gill Sans MT"/>
              </a:rPr>
              <a:t>s</a:t>
            </a:r>
            <a:r>
              <a:rPr lang="en-US" sz="2118" spc="53" dirty="0">
                <a:solidFill>
                  <a:srgbClr val="333F48"/>
                </a:solidFill>
                <a:latin typeface="Gill Sans MT"/>
                <a:cs typeface="Gill Sans MT"/>
              </a:rPr>
              <a:t>e</a:t>
            </a:r>
            <a:r>
              <a:rPr lang="en-US" sz="2118" spc="4" dirty="0">
                <a:solidFill>
                  <a:srgbClr val="333F48"/>
                </a:solidFill>
                <a:latin typeface="Gill Sans MT"/>
                <a:cs typeface="Gill Sans MT"/>
              </a:rPr>
              <a:t>c</a:t>
            </a:r>
            <a:r>
              <a:rPr lang="en-US" sz="2118" spc="34" dirty="0">
                <a:solidFill>
                  <a:srgbClr val="333F48"/>
                </a:solidFill>
                <a:latin typeface="Gill Sans MT"/>
                <a:cs typeface="Gill Sans MT"/>
              </a:rPr>
              <a:t>ur</a:t>
            </a:r>
            <a:r>
              <a:rPr lang="en-US" sz="2118" spc="37" dirty="0">
                <a:solidFill>
                  <a:srgbClr val="333F48"/>
                </a:solidFill>
                <a:latin typeface="Gill Sans MT"/>
                <a:cs typeface="Gill Sans MT"/>
              </a:rPr>
              <a:t>i</a:t>
            </a:r>
            <a:r>
              <a:rPr lang="en-US" sz="2118" spc="53" dirty="0">
                <a:solidFill>
                  <a:srgbClr val="333F48"/>
                </a:solidFill>
                <a:latin typeface="Gill Sans MT"/>
                <a:cs typeface="Gill Sans MT"/>
              </a:rPr>
              <a:t>t</a:t>
            </a:r>
            <a:r>
              <a:rPr lang="en-US" sz="2118" spc="37" dirty="0">
                <a:solidFill>
                  <a:srgbClr val="333F48"/>
                </a:solidFill>
                <a:latin typeface="Gill Sans MT"/>
                <a:cs typeface="Gill Sans MT"/>
              </a:rPr>
              <a:t>y</a:t>
            </a:r>
            <a:r>
              <a:rPr lang="en-US" sz="2118" spc="-26" dirty="0">
                <a:solidFill>
                  <a:srgbClr val="333F48"/>
                </a:solidFill>
                <a:latin typeface="Gill Sans MT"/>
                <a:cs typeface="Gill Sans MT"/>
              </a:rPr>
              <a:t> </a:t>
            </a:r>
            <a:r>
              <a:rPr lang="en-US" sz="2118" spc="50" dirty="0">
                <a:solidFill>
                  <a:srgbClr val="333F48"/>
                </a:solidFill>
                <a:latin typeface="Gill Sans MT"/>
                <a:cs typeface="Gill Sans MT"/>
              </a:rPr>
              <a:t>e</a:t>
            </a:r>
            <a:r>
              <a:rPr lang="en-US" sz="2118" spc="70" dirty="0">
                <a:solidFill>
                  <a:srgbClr val="333F48"/>
                </a:solidFill>
                <a:latin typeface="Gill Sans MT"/>
                <a:cs typeface="Gill Sans MT"/>
              </a:rPr>
              <a:t>n</a:t>
            </a:r>
            <a:r>
              <a:rPr lang="en-US" sz="2118" spc="40" dirty="0">
                <a:solidFill>
                  <a:srgbClr val="333F48"/>
                </a:solidFill>
                <a:latin typeface="Gill Sans MT"/>
                <a:cs typeface="Gill Sans MT"/>
              </a:rPr>
              <a:t>v</a:t>
            </a:r>
            <a:r>
              <a:rPr lang="en-US" sz="2118" spc="30" dirty="0">
                <a:solidFill>
                  <a:srgbClr val="333F48"/>
                </a:solidFill>
                <a:latin typeface="Gill Sans MT"/>
                <a:cs typeface="Gill Sans MT"/>
              </a:rPr>
              <a:t>i</a:t>
            </a:r>
            <a:r>
              <a:rPr lang="en-US" sz="2118" spc="-7" dirty="0">
                <a:solidFill>
                  <a:srgbClr val="333F48"/>
                </a:solidFill>
                <a:latin typeface="Gill Sans MT"/>
                <a:cs typeface="Gill Sans MT"/>
              </a:rPr>
              <a:t>r</a:t>
            </a:r>
            <a:r>
              <a:rPr lang="en-US" sz="2118" spc="40" dirty="0">
                <a:solidFill>
                  <a:srgbClr val="333F48"/>
                </a:solidFill>
                <a:latin typeface="Gill Sans MT"/>
                <a:cs typeface="Gill Sans MT"/>
              </a:rPr>
              <a:t>o</a:t>
            </a:r>
            <a:r>
              <a:rPr lang="en-US" sz="2118" spc="73" dirty="0">
                <a:solidFill>
                  <a:srgbClr val="333F48"/>
                </a:solidFill>
                <a:latin typeface="Gill Sans MT"/>
                <a:cs typeface="Gill Sans MT"/>
              </a:rPr>
              <a:t>n</a:t>
            </a:r>
            <a:r>
              <a:rPr lang="en-US" sz="2118" spc="83" dirty="0">
                <a:solidFill>
                  <a:srgbClr val="333F48"/>
                </a:solidFill>
                <a:latin typeface="Gill Sans MT"/>
                <a:cs typeface="Gill Sans MT"/>
              </a:rPr>
              <a:t>m</a:t>
            </a:r>
            <a:r>
              <a:rPr lang="en-US" sz="2118" spc="50" dirty="0">
                <a:solidFill>
                  <a:srgbClr val="333F48"/>
                </a:solidFill>
                <a:latin typeface="Gill Sans MT"/>
                <a:cs typeface="Gill Sans MT"/>
              </a:rPr>
              <a:t>e</a:t>
            </a:r>
            <a:r>
              <a:rPr lang="en-US" sz="2118" spc="76" dirty="0">
                <a:solidFill>
                  <a:srgbClr val="333F48"/>
                </a:solidFill>
                <a:latin typeface="Gill Sans MT"/>
                <a:cs typeface="Gill Sans MT"/>
              </a:rPr>
              <a:t>n</a:t>
            </a:r>
            <a:r>
              <a:rPr lang="en-US" sz="2118" spc="34" dirty="0">
                <a:solidFill>
                  <a:srgbClr val="333F48"/>
                </a:solidFill>
                <a:latin typeface="Gill Sans MT"/>
                <a:cs typeface="Gill Sans MT"/>
              </a:rPr>
              <a:t>t</a:t>
            </a:r>
            <a:r>
              <a:rPr lang="en-US" sz="2118" spc="-26" dirty="0">
                <a:solidFill>
                  <a:srgbClr val="333F48"/>
                </a:solidFill>
                <a:latin typeface="Gill Sans MT"/>
                <a:cs typeface="Gill Sans MT"/>
              </a:rPr>
              <a:t> </a:t>
            </a:r>
            <a:r>
              <a:rPr lang="en-US" sz="2118" spc="83" dirty="0">
                <a:solidFill>
                  <a:srgbClr val="333F48"/>
                </a:solidFill>
                <a:latin typeface="Gill Sans MT"/>
                <a:cs typeface="Gill Sans MT"/>
              </a:rPr>
              <a:t>a</a:t>
            </a:r>
            <a:r>
              <a:rPr lang="en-US" sz="2118" spc="-4" dirty="0">
                <a:solidFill>
                  <a:srgbClr val="333F48"/>
                </a:solidFill>
                <a:latin typeface="Gill Sans MT"/>
                <a:cs typeface="Gill Sans MT"/>
              </a:rPr>
              <a:t>r</a:t>
            </a:r>
            <a:r>
              <a:rPr lang="en-US" sz="2118" spc="50" dirty="0">
                <a:solidFill>
                  <a:srgbClr val="333F48"/>
                </a:solidFill>
                <a:latin typeface="Gill Sans MT"/>
                <a:cs typeface="Gill Sans MT"/>
              </a:rPr>
              <a:t>e</a:t>
            </a:r>
            <a:r>
              <a:rPr lang="en-US" sz="2118" spc="-26" dirty="0">
                <a:solidFill>
                  <a:srgbClr val="333F48"/>
                </a:solidFill>
                <a:latin typeface="Gill Sans MT"/>
                <a:cs typeface="Gill Sans MT"/>
              </a:rPr>
              <a:t> </a:t>
            </a:r>
            <a:r>
              <a:rPr lang="en-US" sz="2118" spc="37" dirty="0">
                <a:solidFill>
                  <a:srgbClr val="333F48"/>
                </a:solidFill>
                <a:latin typeface="Gill Sans MT"/>
                <a:cs typeface="Gill Sans MT"/>
              </a:rPr>
              <a:t>o</a:t>
            </a:r>
            <a:r>
              <a:rPr lang="en-US" sz="2118" spc="34" dirty="0">
                <a:solidFill>
                  <a:srgbClr val="333F48"/>
                </a:solidFill>
                <a:latin typeface="Gill Sans MT"/>
                <a:cs typeface="Gill Sans MT"/>
              </a:rPr>
              <a:t>v</a:t>
            </a:r>
            <a:r>
              <a:rPr lang="en-US" sz="2118" spc="50" dirty="0">
                <a:solidFill>
                  <a:srgbClr val="333F48"/>
                </a:solidFill>
                <a:latin typeface="Gill Sans MT"/>
                <a:cs typeface="Gill Sans MT"/>
              </a:rPr>
              <a:t>e</a:t>
            </a:r>
            <a:r>
              <a:rPr lang="en-US" sz="2118" spc="17" dirty="0">
                <a:solidFill>
                  <a:srgbClr val="333F48"/>
                </a:solidFill>
                <a:latin typeface="Gill Sans MT"/>
                <a:cs typeface="Gill Sans MT"/>
              </a:rPr>
              <a:t>r</a:t>
            </a:r>
            <a:r>
              <a:rPr lang="en-US" sz="2118" spc="73" dirty="0">
                <a:solidFill>
                  <a:srgbClr val="333F48"/>
                </a:solidFill>
                <a:latin typeface="Gill Sans MT"/>
                <a:cs typeface="Gill Sans MT"/>
              </a:rPr>
              <a:t>w</a:t>
            </a:r>
            <a:r>
              <a:rPr lang="en-US" sz="2118" spc="83" dirty="0">
                <a:solidFill>
                  <a:srgbClr val="333F48"/>
                </a:solidFill>
                <a:latin typeface="Gill Sans MT"/>
                <a:cs typeface="Gill Sans MT"/>
              </a:rPr>
              <a:t>h</a:t>
            </a:r>
            <a:r>
              <a:rPr lang="en-US" sz="2118" spc="53" dirty="0">
                <a:solidFill>
                  <a:srgbClr val="333F48"/>
                </a:solidFill>
                <a:latin typeface="Gill Sans MT"/>
                <a:cs typeface="Gill Sans MT"/>
              </a:rPr>
              <a:t>e</a:t>
            </a:r>
            <a:r>
              <a:rPr lang="en-US" sz="2118" spc="30" dirty="0">
                <a:solidFill>
                  <a:srgbClr val="333F48"/>
                </a:solidFill>
                <a:latin typeface="Gill Sans MT"/>
                <a:cs typeface="Gill Sans MT"/>
              </a:rPr>
              <a:t>l</a:t>
            </a:r>
            <a:r>
              <a:rPr lang="en-US" sz="2118" spc="83" dirty="0">
                <a:solidFill>
                  <a:srgbClr val="333F48"/>
                </a:solidFill>
                <a:latin typeface="Gill Sans MT"/>
                <a:cs typeface="Gill Sans MT"/>
              </a:rPr>
              <a:t>m</a:t>
            </a:r>
            <a:r>
              <a:rPr lang="en-US" sz="2118" spc="56" dirty="0">
                <a:solidFill>
                  <a:srgbClr val="333F48"/>
                </a:solidFill>
                <a:latin typeface="Gill Sans MT"/>
                <a:cs typeface="Gill Sans MT"/>
              </a:rPr>
              <a:t>e</a:t>
            </a:r>
            <a:r>
              <a:rPr lang="en-US" sz="2118" spc="70" dirty="0">
                <a:solidFill>
                  <a:srgbClr val="333F48"/>
                </a:solidFill>
                <a:latin typeface="Gill Sans MT"/>
                <a:cs typeface="Gill Sans MT"/>
              </a:rPr>
              <a:t>d </a:t>
            </a:r>
            <a:r>
              <a:rPr lang="en-US" sz="2118" spc="73" dirty="0">
                <a:solidFill>
                  <a:srgbClr val="333F48"/>
                </a:solidFill>
                <a:latin typeface="Gill Sans MT"/>
                <a:cs typeface="Gill Sans MT"/>
              </a:rPr>
              <a:t>b</a:t>
            </a:r>
            <a:r>
              <a:rPr lang="en-US" sz="2118" spc="37" dirty="0">
                <a:solidFill>
                  <a:srgbClr val="333F48"/>
                </a:solidFill>
                <a:latin typeface="Gill Sans MT"/>
                <a:cs typeface="Gill Sans MT"/>
              </a:rPr>
              <a:t>y</a:t>
            </a:r>
            <a:r>
              <a:rPr lang="en-US" sz="2118" spc="-26" dirty="0">
                <a:solidFill>
                  <a:srgbClr val="333F48"/>
                </a:solidFill>
                <a:latin typeface="Gill Sans MT"/>
                <a:cs typeface="Gill Sans MT"/>
              </a:rPr>
              <a:t> </a:t>
            </a:r>
            <a:r>
              <a:rPr lang="en-US" sz="2118" spc="73" dirty="0">
                <a:solidFill>
                  <a:srgbClr val="333F48"/>
                </a:solidFill>
                <a:latin typeface="Gill Sans MT"/>
                <a:cs typeface="Gill Sans MT"/>
              </a:rPr>
              <a:t>w</a:t>
            </a:r>
            <a:r>
              <a:rPr lang="en-US" sz="2118" spc="76" dirty="0">
                <a:solidFill>
                  <a:srgbClr val="333F48"/>
                </a:solidFill>
                <a:latin typeface="Gill Sans MT"/>
                <a:cs typeface="Gill Sans MT"/>
              </a:rPr>
              <a:t>h</a:t>
            </a:r>
            <a:r>
              <a:rPr lang="en-US" sz="2118" spc="86" dirty="0">
                <a:solidFill>
                  <a:srgbClr val="333F48"/>
                </a:solidFill>
                <a:latin typeface="Gill Sans MT"/>
                <a:cs typeface="Gill Sans MT"/>
              </a:rPr>
              <a:t>a</a:t>
            </a:r>
            <a:r>
              <a:rPr lang="en-US" sz="2118" spc="34" dirty="0">
                <a:solidFill>
                  <a:srgbClr val="333F48"/>
                </a:solidFill>
                <a:latin typeface="Gill Sans MT"/>
                <a:cs typeface="Gill Sans MT"/>
              </a:rPr>
              <a:t>t</a:t>
            </a:r>
            <a:r>
              <a:rPr lang="en-US" sz="2118" spc="-26" dirty="0">
                <a:solidFill>
                  <a:srgbClr val="333F48"/>
                </a:solidFill>
                <a:latin typeface="Gill Sans MT"/>
                <a:cs typeface="Gill Sans MT"/>
              </a:rPr>
              <a:t> </a:t>
            </a:r>
            <a:r>
              <a:rPr lang="en-US" sz="2118" spc="70" dirty="0">
                <a:solidFill>
                  <a:srgbClr val="333F48"/>
                </a:solidFill>
                <a:latin typeface="Gill Sans MT"/>
                <a:cs typeface="Gill Sans MT"/>
              </a:rPr>
              <a:t>w</a:t>
            </a:r>
            <a:r>
              <a:rPr lang="en-US" sz="2118" spc="50" dirty="0">
                <a:solidFill>
                  <a:srgbClr val="333F48"/>
                </a:solidFill>
                <a:latin typeface="Gill Sans MT"/>
                <a:cs typeface="Gill Sans MT"/>
              </a:rPr>
              <a:t>e</a:t>
            </a:r>
            <a:r>
              <a:rPr lang="en-US" sz="2118" spc="-26" dirty="0">
                <a:solidFill>
                  <a:srgbClr val="333F48"/>
                </a:solidFill>
                <a:latin typeface="Gill Sans MT"/>
                <a:cs typeface="Gill Sans MT"/>
              </a:rPr>
              <a:t> </a:t>
            </a:r>
            <a:r>
              <a:rPr lang="en-US" sz="2118" spc="17" dirty="0">
                <a:solidFill>
                  <a:srgbClr val="333F48"/>
                </a:solidFill>
                <a:latin typeface="Gill Sans MT"/>
                <a:cs typeface="Gill Sans MT"/>
              </a:rPr>
              <a:t>c</a:t>
            </a:r>
            <a:r>
              <a:rPr lang="en-US" sz="2118" spc="83" dirty="0">
                <a:solidFill>
                  <a:srgbClr val="333F48"/>
                </a:solidFill>
                <a:latin typeface="Gill Sans MT"/>
                <a:cs typeface="Gill Sans MT"/>
              </a:rPr>
              <a:t>a</a:t>
            </a:r>
            <a:r>
              <a:rPr lang="en-US" sz="2118" spc="30" dirty="0">
                <a:solidFill>
                  <a:srgbClr val="333F48"/>
                </a:solidFill>
                <a:latin typeface="Gill Sans MT"/>
                <a:cs typeface="Gill Sans MT"/>
              </a:rPr>
              <a:t>l</a:t>
            </a:r>
            <a:r>
              <a:rPr lang="en-US" sz="2118" spc="34" dirty="0">
                <a:solidFill>
                  <a:srgbClr val="333F48"/>
                </a:solidFill>
                <a:latin typeface="Gill Sans MT"/>
                <a:cs typeface="Gill Sans MT"/>
              </a:rPr>
              <a:t>l</a:t>
            </a:r>
            <a:r>
              <a:rPr lang="en-US" sz="2118" spc="-26" dirty="0">
                <a:solidFill>
                  <a:srgbClr val="333F48"/>
                </a:solidFill>
                <a:latin typeface="Gill Sans MT"/>
                <a:cs typeface="Gill Sans MT"/>
              </a:rPr>
              <a:t> </a:t>
            </a:r>
            <a:r>
              <a:rPr lang="en-US" sz="2118" spc="47" dirty="0">
                <a:solidFill>
                  <a:srgbClr val="333F48"/>
                </a:solidFill>
                <a:latin typeface="Gill Sans MT"/>
                <a:cs typeface="Gill Sans MT"/>
              </a:rPr>
              <a:t>t</a:t>
            </a:r>
            <a:r>
              <a:rPr lang="en-US" sz="2118" spc="73" dirty="0">
                <a:solidFill>
                  <a:srgbClr val="333F48"/>
                </a:solidFill>
                <a:latin typeface="Gill Sans MT"/>
                <a:cs typeface="Gill Sans MT"/>
              </a:rPr>
              <a:t>h</a:t>
            </a:r>
            <a:r>
              <a:rPr lang="en-US" sz="2118" spc="50" dirty="0">
                <a:solidFill>
                  <a:srgbClr val="333F48"/>
                </a:solidFill>
                <a:latin typeface="Gill Sans MT"/>
                <a:cs typeface="Gill Sans MT"/>
              </a:rPr>
              <a:t>e</a:t>
            </a:r>
            <a:r>
              <a:rPr lang="en-US" sz="2118" spc="-26" dirty="0">
                <a:solidFill>
                  <a:srgbClr val="333F48"/>
                </a:solidFill>
                <a:latin typeface="Gill Sans MT"/>
                <a:cs typeface="Gill Sans MT"/>
              </a:rPr>
              <a:t> </a:t>
            </a:r>
            <a:r>
              <a:rPr lang="en-US" sz="2118" u="sng" spc="20" dirty="0">
                <a:solidFill>
                  <a:srgbClr val="333F48"/>
                </a:solidFill>
                <a:latin typeface="Gill Sans MT"/>
                <a:cs typeface="Gill Sans MT"/>
              </a:rPr>
              <a:t>“</a:t>
            </a:r>
            <a:r>
              <a:rPr lang="en-US" sz="2118" u="sng" spc="30" dirty="0">
                <a:solidFill>
                  <a:srgbClr val="333F48"/>
                </a:solidFill>
                <a:latin typeface="Gill Sans MT"/>
                <a:cs typeface="Gill Sans MT"/>
              </a:rPr>
              <a:t>F</a:t>
            </a:r>
            <a:r>
              <a:rPr lang="en-US" sz="2118" u="sng" spc="47" dirty="0">
                <a:solidFill>
                  <a:srgbClr val="333F48"/>
                </a:solidFill>
                <a:latin typeface="Gill Sans MT"/>
                <a:cs typeface="Gill Sans MT"/>
              </a:rPr>
              <a:t>o</a:t>
            </a:r>
            <a:r>
              <a:rPr lang="en-US" sz="2118" u="sng" spc="124" dirty="0">
                <a:solidFill>
                  <a:srgbClr val="333F48"/>
                </a:solidFill>
                <a:latin typeface="Gill Sans MT"/>
                <a:cs typeface="Gill Sans MT"/>
              </a:rPr>
              <a:t>g</a:t>
            </a:r>
            <a:r>
              <a:rPr lang="en-US" sz="2118" u="sng" spc="-26" dirty="0">
                <a:solidFill>
                  <a:srgbClr val="333F48"/>
                </a:solidFill>
                <a:latin typeface="Gill Sans MT"/>
                <a:cs typeface="Gill Sans MT"/>
              </a:rPr>
              <a:t> </a:t>
            </a:r>
            <a:r>
              <a:rPr lang="en-US" sz="2118" u="sng" spc="37" dirty="0">
                <a:solidFill>
                  <a:srgbClr val="333F48"/>
                </a:solidFill>
                <a:latin typeface="Gill Sans MT"/>
                <a:cs typeface="Gill Sans MT"/>
              </a:rPr>
              <a:t>o</a:t>
            </a:r>
            <a:r>
              <a:rPr lang="en-US" sz="2118" u="sng" spc="90" dirty="0">
                <a:solidFill>
                  <a:srgbClr val="333F48"/>
                </a:solidFill>
                <a:latin typeface="Gill Sans MT"/>
                <a:cs typeface="Gill Sans MT"/>
              </a:rPr>
              <a:t>f</a:t>
            </a:r>
            <a:r>
              <a:rPr lang="en-US" sz="2118" u="sng" spc="-26" dirty="0">
                <a:solidFill>
                  <a:srgbClr val="333F48"/>
                </a:solidFill>
                <a:latin typeface="Gill Sans MT"/>
                <a:cs typeface="Gill Sans MT"/>
              </a:rPr>
              <a:t> </a:t>
            </a:r>
            <a:r>
              <a:rPr lang="en-US" sz="2118" u="sng" spc="116" dirty="0">
                <a:solidFill>
                  <a:srgbClr val="333F48"/>
                </a:solidFill>
                <a:latin typeface="Gill Sans MT"/>
                <a:cs typeface="Gill Sans MT"/>
              </a:rPr>
              <a:t>M</a:t>
            </a:r>
            <a:r>
              <a:rPr lang="en-US" sz="2118" u="sng" spc="40" dirty="0">
                <a:solidFill>
                  <a:srgbClr val="333F48"/>
                </a:solidFill>
                <a:latin typeface="Gill Sans MT"/>
                <a:cs typeface="Gill Sans MT"/>
              </a:rPr>
              <a:t>o</a:t>
            </a:r>
            <a:r>
              <a:rPr lang="en-US" sz="2118" u="sng" spc="-4" dirty="0">
                <a:solidFill>
                  <a:srgbClr val="333F48"/>
                </a:solidFill>
                <a:latin typeface="Gill Sans MT"/>
                <a:cs typeface="Gill Sans MT"/>
              </a:rPr>
              <a:t>r</a:t>
            </a:r>
            <a:r>
              <a:rPr lang="en-US" sz="2118" u="sng" spc="50" dirty="0">
                <a:solidFill>
                  <a:srgbClr val="333F48"/>
                </a:solidFill>
                <a:latin typeface="Gill Sans MT"/>
                <a:cs typeface="Gill Sans MT"/>
              </a:rPr>
              <a:t>e</a:t>
            </a:r>
            <a:r>
              <a:rPr lang="en-US" sz="2118" u="sng" spc="-26" dirty="0">
                <a:solidFill>
                  <a:srgbClr val="333F48"/>
                </a:solidFill>
                <a:latin typeface="Gill Sans MT"/>
                <a:cs typeface="Gill Sans MT"/>
              </a:rPr>
              <a:t>”</a:t>
            </a:r>
            <a:r>
              <a:rPr lang="en-US" sz="2118" spc="-17" dirty="0">
                <a:solidFill>
                  <a:srgbClr val="333F48"/>
                </a:solidFill>
                <a:latin typeface="Gill Sans MT"/>
                <a:cs typeface="Gill Sans MT"/>
              </a:rPr>
              <a:t>—</a:t>
            </a:r>
            <a:r>
              <a:rPr lang="en-US" sz="2118" spc="86" dirty="0">
                <a:solidFill>
                  <a:srgbClr val="333F48"/>
                </a:solidFill>
                <a:latin typeface="Gill Sans MT"/>
                <a:cs typeface="Gill Sans MT"/>
              </a:rPr>
              <a:t>a</a:t>
            </a:r>
            <a:r>
              <a:rPr lang="en-US" sz="2118" spc="-26" dirty="0">
                <a:solidFill>
                  <a:srgbClr val="333F48"/>
                </a:solidFill>
                <a:latin typeface="Gill Sans MT"/>
                <a:cs typeface="Gill Sans MT"/>
              </a:rPr>
              <a:t> </a:t>
            </a:r>
            <a:r>
              <a:rPr lang="en-US" sz="2118" spc="23" dirty="0">
                <a:solidFill>
                  <a:srgbClr val="333F48"/>
                </a:solidFill>
                <a:latin typeface="Gill Sans MT"/>
                <a:cs typeface="Gill Sans MT"/>
              </a:rPr>
              <a:t>co</a:t>
            </a:r>
            <a:r>
              <a:rPr lang="en-US" sz="2118" spc="80" dirty="0">
                <a:solidFill>
                  <a:srgbClr val="333F48"/>
                </a:solidFill>
                <a:latin typeface="Gill Sans MT"/>
                <a:cs typeface="Gill Sans MT"/>
              </a:rPr>
              <a:t>n</a:t>
            </a:r>
            <a:r>
              <a:rPr lang="en-US" sz="2118" spc="17" dirty="0">
                <a:solidFill>
                  <a:srgbClr val="333F48"/>
                </a:solidFill>
                <a:latin typeface="Gill Sans MT"/>
                <a:cs typeface="Gill Sans MT"/>
              </a:rPr>
              <a:t>s</a:t>
            </a:r>
            <a:r>
              <a:rPr lang="en-US" sz="2118" spc="40" dirty="0">
                <a:solidFill>
                  <a:srgbClr val="333F48"/>
                </a:solidFill>
                <a:latin typeface="Gill Sans MT"/>
                <a:cs typeface="Gill Sans MT"/>
              </a:rPr>
              <a:t>t</a:t>
            </a:r>
            <a:r>
              <a:rPr lang="en-US" sz="2118" spc="83" dirty="0">
                <a:solidFill>
                  <a:srgbClr val="333F48"/>
                </a:solidFill>
                <a:latin typeface="Gill Sans MT"/>
                <a:cs typeface="Gill Sans MT"/>
              </a:rPr>
              <a:t>a</a:t>
            </a:r>
            <a:r>
              <a:rPr lang="en-US" sz="2118" spc="76" dirty="0">
                <a:solidFill>
                  <a:srgbClr val="333F48"/>
                </a:solidFill>
                <a:latin typeface="Gill Sans MT"/>
                <a:cs typeface="Gill Sans MT"/>
              </a:rPr>
              <a:t>n</a:t>
            </a:r>
            <a:r>
              <a:rPr lang="en-US" sz="2118" spc="34" dirty="0">
                <a:solidFill>
                  <a:srgbClr val="333F48"/>
                </a:solidFill>
                <a:latin typeface="Gill Sans MT"/>
                <a:cs typeface="Gill Sans MT"/>
              </a:rPr>
              <a:t>t</a:t>
            </a:r>
            <a:r>
              <a:rPr lang="en-US" sz="2118" spc="-26" dirty="0">
                <a:solidFill>
                  <a:srgbClr val="333F48"/>
                </a:solidFill>
                <a:latin typeface="Gill Sans MT"/>
                <a:cs typeface="Gill Sans MT"/>
              </a:rPr>
              <a:t> </a:t>
            </a:r>
            <a:r>
              <a:rPr lang="en-US" sz="2118" spc="17" dirty="0">
                <a:solidFill>
                  <a:srgbClr val="333F48"/>
                </a:solidFill>
                <a:latin typeface="Gill Sans MT"/>
                <a:cs typeface="Gill Sans MT"/>
              </a:rPr>
              <a:t>s</a:t>
            </a:r>
            <a:r>
              <a:rPr lang="en-US" sz="2118" spc="34" dirty="0">
                <a:solidFill>
                  <a:srgbClr val="333F48"/>
                </a:solidFill>
                <a:latin typeface="Gill Sans MT"/>
                <a:cs typeface="Gill Sans MT"/>
              </a:rPr>
              <a:t>t</a:t>
            </a:r>
            <a:r>
              <a:rPr lang="en-US" sz="2118" spc="-4" dirty="0">
                <a:solidFill>
                  <a:srgbClr val="333F48"/>
                </a:solidFill>
                <a:latin typeface="Gill Sans MT"/>
                <a:cs typeface="Gill Sans MT"/>
              </a:rPr>
              <a:t>r</a:t>
            </a:r>
            <a:r>
              <a:rPr lang="en-US" sz="2118" spc="47" dirty="0">
                <a:solidFill>
                  <a:srgbClr val="333F48"/>
                </a:solidFill>
                <a:latin typeface="Gill Sans MT"/>
                <a:cs typeface="Gill Sans MT"/>
              </a:rPr>
              <a:t>e</a:t>
            </a:r>
            <a:r>
              <a:rPr lang="en-US" sz="2118" spc="83" dirty="0">
                <a:solidFill>
                  <a:srgbClr val="333F48"/>
                </a:solidFill>
                <a:latin typeface="Gill Sans MT"/>
                <a:cs typeface="Gill Sans MT"/>
              </a:rPr>
              <a:t>a</a:t>
            </a:r>
            <a:r>
              <a:rPr lang="en-US" sz="2118" spc="80" dirty="0">
                <a:solidFill>
                  <a:srgbClr val="333F48"/>
                </a:solidFill>
                <a:latin typeface="Gill Sans MT"/>
                <a:cs typeface="Gill Sans MT"/>
              </a:rPr>
              <a:t>m</a:t>
            </a:r>
            <a:r>
              <a:rPr lang="en-US" sz="2118" spc="-26" dirty="0">
                <a:solidFill>
                  <a:srgbClr val="333F48"/>
                </a:solidFill>
                <a:latin typeface="Gill Sans MT"/>
                <a:cs typeface="Gill Sans MT"/>
              </a:rPr>
              <a:t> </a:t>
            </a:r>
            <a:r>
              <a:rPr lang="en-US" sz="2118" spc="37" dirty="0">
                <a:solidFill>
                  <a:srgbClr val="333F48"/>
                </a:solidFill>
                <a:latin typeface="Gill Sans MT"/>
                <a:cs typeface="Gill Sans MT"/>
              </a:rPr>
              <a:t>o</a:t>
            </a:r>
            <a:r>
              <a:rPr lang="en-US" sz="2118" spc="90" dirty="0">
                <a:solidFill>
                  <a:srgbClr val="333F48"/>
                </a:solidFill>
                <a:latin typeface="Gill Sans MT"/>
                <a:cs typeface="Gill Sans MT"/>
              </a:rPr>
              <a:t>f</a:t>
            </a:r>
            <a:r>
              <a:rPr lang="en-US" sz="2118" spc="-26" dirty="0">
                <a:solidFill>
                  <a:srgbClr val="333F48"/>
                </a:solidFill>
                <a:latin typeface="Gill Sans MT"/>
                <a:cs typeface="Gill Sans MT"/>
              </a:rPr>
              <a:t> </a:t>
            </a:r>
            <a:r>
              <a:rPr lang="en-US" sz="2118" spc="80" dirty="0">
                <a:solidFill>
                  <a:srgbClr val="333F48"/>
                </a:solidFill>
                <a:latin typeface="Gill Sans MT"/>
                <a:cs typeface="Gill Sans MT"/>
              </a:rPr>
              <a:t>n</a:t>
            </a:r>
            <a:r>
              <a:rPr lang="en-US" sz="2118" spc="50" dirty="0">
                <a:solidFill>
                  <a:srgbClr val="333F48"/>
                </a:solidFill>
                <a:latin typeface="Gill Sans MT"/>
                <a:cs typeface="Gill Sans MT"/>
              </a:rPr>
              <a:t>e</a:t>
            </a:r>
            <a:r>
              <a:rPr lang="en-US" sz="2118" spc="70" dirty="0">
                <a:solidFill>
                  <a:srgbClr val="333F48"/>
                </a:solidFill>
                <a:latin typeface="Gill Sans MT"/>
                <a:cs typeface="Gill Sans MT"/>
              </a:rPr>
              <a:t>w</a:t>
            </a:r>
            <a:r>
              <a:rPr lang="en-US" sz="2118" spc="-26" dirty="0">
                <a:solidFill>
                  <a:srgbClr val="333F48"/>
                </a:solidFill>
                <a:latin typeface="Gill Sans MT"/>
                <a:cs typeface="Gill Sans MT"/>
              </a:rPr>
              <a:t> i</a:t>
            </a:r>
            <a:r>
              <a:rPr lang="en-US" sz="2118" spc="73" dirty="0">
                <a:solidFill>
                  <a:srgbClr val="333F48"/>
                </a:solidFill>
                <a:latin typeface="Gill Sans MT"/>
                <a:cs typeface="Gill Sans MT"/>
              </a:rPr>
              <a:t>n</a:t>
            </a:r>
            <a:r>
              <a:rPr lang="en-US" sz="2118" spc="86" dirty="0">
                <a:solidFill>
                  <a:srgbClr val="333F48"/>
                </a:solidFill>
                <a:latin typeface="Gill Sans MT"/>
                <a:cs typeface="Gill Sans MT"/>
              </a:rPr>
              <a:t>f</a:t>
            </a:r>
            <a:r>
              <a:rPr lang="en-US" sz="2118" spc="40" dirty="0">
                <a:solidFill>
                  <a:srgbClr val="333F48"/>
                </a:solidFill>
                <a:latin typeface="Gill Sans MT"/>
                <a:cs typeface="Gill Sans MT"/>
              </a:rPr>
              <a:t>o</a:t>
            </a:r>
            <a:r>
              <a:rPr lang="en-US" sz="2118" spc="-4" dirty="0">
                <a:solidFill>
                  <a:srgbClr val="333F48"/>
                </a:solidFill>
                <a:latin typeface="Gill Sans MT"/>
                <a:cs typeface="Gill Sans MT"/>
              </a:rPr>
              <a:t>r</a:t>
            </a:r>
            <a:r>
              <a:rPr lang="en-US" sz="2118" spc="80" dirty="0">
                <a:solidFill>
                  <a:srgbClr val="333F48"/>
                </a:solidFill>
                <a:latin typeface="Gill Sans MT"/>
                <a:cs typeface="Gill Sans MT"/>
              </a:rPr>
              <a:t>m</a:t>
            </a:r>
            <a:r>
              <a:rPr lang="en-US" sz="2118" spc="86" dirty="0">
                <a:solidFill>
                  <a:srgbClr val="333F48"/>
                </a:solidFill>
                <a:latin typeface="Gill Sans MT"/>
                <a:cs typeface="Gill Sans MT"/>
              </a:rPr>
              <a:t>a</a:t>
            </a:r>
            <a:r>
              <a:rPr lang="en-US" sz="2118" spc="30" dirty="0">
                <a:solidFill>
                  <a:srgbClr val="333F48"/>
                </a:solidFill>
                <a:latin typeface="Gill Sans MT"/>
                <a:cs typeface="Gill Sans MT"/>
              </a:rPr>
              <a:t>t</a:t>
            </a:r>
            <a:r>
              <a:rPr lang="en-US" sz="2118" spc="37" dirty="0">
                <a:solidFill>
                  <a:srgbClr val="333F48"/>
                </a:solidFill>
                <a:latin typeface="Gill Sans MT"/>
                <a:cs typeface="Gill Sans MT"/>
              </a:rPr>
              <a:t>io</a:t>
            </a:r>
            <a:r>
              <a:rPr lang="en-US" sz="2118" spc="76" dirty="0">
                <a:solidFill>
                  <a:srgbClr val="333F48"/>
                </a:solidFill>
                <a:latin typeface="Gill Sans MT"/>
                <a:cs typeface="Gill Sans MT"/>
              </a:rPr>
              <a:t>n</a:t>
            </a:r>
            <a:r>
              <a:rPr lang="en-US" sz="2118" spc="-26" dirty="0">
                <a:solidFill>
                  <a:srgbClr val="333F48"/>
                </a:solidFill>
                <a:latin typeface="Gill Sans MT"/>
                <a:cs typeface="Gill Sans MT"/>
              </a:rPr>
              <a:t> </a:t>
            </a:r>
            <a:r>
              <a:rPr lang="en-US" sz="2118" spc="83" dirty="0">
                <a:solidFill>
                  <a:srgbClr val="333F48"/>
                </a:solidFill>
                <a:latin typeface="Gill Sans MT"/>
                <a:cs typeface="Gill Sans MT"/>
              </a:rPr>
              <a:t>a</a:t>
            </a:r>
            <a:r>
              <a:rPr lang="en-US" sz="2118" spc="80" dirty="0">
                <a:solidFill>
                  <a:srgbClr val="333F48"/>
                </a:solidFill>
                <a:latin typeface="Gill Sans MT"/>
                <a:cs typeface="Gill Sans MT"/>
              </a:rPr>
              <a:t>n</a:t>
            </a:r>
            <a:r>
              <a:rPr lang="en-US" sz="2118" spc="70" dirty="0">
                <a:solidFill>
                  <a:srgbClr val="333F48"/>
                </a:solidFill>
                <a:latin typeface="Gill Sans MT"/>
                <a:cs typeface="Gill Sans MT"/>
              </a:rPr>
              <a:t>d</a:t>
            </a:r>
            <a:r>
              <a:rPr lang="en-US" sz="2118" spc="-26" dirty="0">
                <a:solidFill>
                  <a:srgbClr val="333F48"/>
                </a:solidFill>
                <a:latin typeface="Gill Sans MT"/>
                <a:cs typeface="Gill Sans MT"/>
              </a:rPr>
              <a:t> </a:t>
            </a:r>
            <a:r>
              <a:rPr lang="en-US" sz="2118" spc="80" dirty="0">
                <a:solidFill>
                  <a:srgbClr val="333F48"/>
                </a:solidFill>
                <a:latin typeface="Gill Sans MT"/>
                <a:cs typeface="Gill Sans MT"/>
              </a:rPr>
              <a:t>p</a:t>
            </a:r>
            <a:r>
              <a:rPr lang="en-US" sz="2118" spc="-7" dirty="0">
                <a:solidFill>
                  <a:srgbClr val="333F48"/>
                </a:solidFill>
                <a:latin typeface="Gill Sans MT"/>
                <a:cs typeface="Gill Sans MT"/>
              </a:rPr>
              <a:t>r</a:t>
            </a:r>
            <a:r>
              <a:rPr lang="en-US" sz="2118" spc="40" dirty="0">
                <a:solidFill>
                  <a:srgbClr val="333F48"/>
                </a:solidFill>
                <a:latin typeface="Gill Sans MT"/>
                <a:cs typeface="Gill Sans MT"/>
              </a:rPr>
              <a:t>o</a:t>
            </a:r>
            <a:r>
              <a:rPr lang="en-US" sz="2118" spc="80" dirty="0">
                <a:solidFill>
                  <a:srgbClr val="333F48"/>
                </a:solidFill>
                <a:latin typeface="Gill Sans MT"/>
                <a:cs typeface="Gill Sans MT"/>
              </a:rPr>
              <a:t>b</a:t>
            </a:r>
            <a:r>
              <a:rPr lang="en-US" sz="2118" spc="34" dirty="0">
                <a:solidFill>
                  <a:srgbClr val="333F48"/>
                </a:solidFill>
                <a:latin typeface="Gill Sans MT"/>
                <a:cs typeface="Gill Sans MT"/>
              </a:rPr>
              <a:t>l</a:t>
            </a:r>
            <a:r>
              <a:rPr lang="en-US" sz="2118" spc="50" dirty="0">
                <a:solidFill>
                  <a:srgbClr val="333F48"/>
                </a:solidFill>
                <a:latin typeface="Gill Sans MT"/>
                <a:cs typeface="Gill Sans MT"/>
              </a:rPr>
              <a:t>e</a:t>
            </a:r>
            <a:r>
              <a:rPr lang="en-US" sz="2118" spc="83" dirty="0">
                <a:solidFill>
                  <a:srgbClr val="333F48"/>
                </a:solidFill>
                <a:latin typeface="Gill Sans MT"/>
                <a:cs typeface="Gill Sans MT"/>
              </a:rPr>
              <a:t>m</a:t>
            </a:r>
            <a:r>
              <a:rPr lang="en-US" sz="2118" spc="26" dirty="0">
                <a:solidFill>
                  <a:srgbClr val="333F48"/>
                </a:solidFill>
                <a:latin typeface="Gill Sans MT"/>
                <a:cs typeface="Gill Sans MT"/>
              </a:rPr>
              <a:t>s</a:t>
            </a:r>
            <a:r>
              <a:rPr lang="en-US" sz="2118" spc="10" dirty="0">
                <a:solidFill>
                  <a:srgbClr val="333F48"/>
                </a:solidFill>
                <a:latin typeface="Gill Sans MT"/>
                <a:cs typeface="Gill Sans MT"/>
              </a:rPr>
              <a:t>.  </a:t>
            </a:r>
            <a:r>
              <a:rPr lang="en-US" sz="2118" spc="-30" dirty="0">
                <a:solidFill>
                  <a:srgbClr val="333F48"/>
                </a:solidFill>
                <a:latin typeface="Gill Sans MT"/>
                <a:cs typeface="Gill Sans MT"/>
              </a:rPr>
              <a:t>T</a:t>
            </a:r>
            <a:r>
              <a:rPr lang="en-US" sz="2118" spc="83" dirty="0">
                <a:solidFill>
                  <a:srgbClr val="333F48"/>
                </a:solidFill>
                <a:latin typeface="Gill Sans MT"/>
                <a:cs typeface="Gill Sans MT"/>
              </a:rPr>
              <a:t>h</a:t>
            </a:r>
            <a:r>
              <a:rPr lang="en-US" sz="2118" spc="40" dirty="0">
                <a:solidFill>
                  <a:srgbClr val="333F48"/>
                </a:solidFill>
                <a:latin typeface="Gill Sans MT"/>
                <a:cs typeface="Gill Sans MT"/>
              </a:rPr>
              <a:t>ey</a:t>
            </a:r>
            <a:r>
              <a:rPr lang="en-US" sz="2118" spc="-26" dirty="0">
                <a:solidFill>
                  <a:srgbClr val="333F48"/>
                </a:solidFill>
                <a:latin typeface="Gill Sans MT"/>
                <a:cs typeface="Gill Sans MT"/>
              </a:rPr>
              <a:t> </a:t>
            </a:r>
            <a:r>
              <a:rPr lang="en-US" sz="2118" spc="83" dirty="0">
                <a:solidFill>
                  <a:srgbClr val="333F48"/>
                </a:solidFill>
                <a:latin typeface="Gill Sans MT"/>
                <a:cs typeface="Gill Sans MT"/>
              </a:rPr>
              <a:t>a</a:t>
            </a:r>
            <a:r>
              <a:rPr lang="en-US" sz="2118" spc="-4" dirty="0">
                <a:solidFill>
                  <a:srgbClr val="333F48"/>
                </a:solidFill>
                <a:latin typeface="Gill Sans MT"/>
                <a:cs typeface="Gill Sans MT"/>
              </a:rPr>
              <a:t>r</a:t>
            </a:r>
            <a:r>
              <a:rPr lang="en-US" sz="2118" spc="50" dirty="0">
                <a:solidFill>
                  <a:srgbClr val="333F48"/>
                </a:solidFill>
                <a:latin typeface="Gill Sans MT"/>
                <a:cs typeface="Gill Sans MT"/>
              </a:rPr>
              <a:t>e</a:t>
            </a:r>
            <a:r>
              <a:rPr lang="en-US" sz="2118" spc="-26" dirty="0">
                <a:solidFill>
                  <a:srgbClr val="333F48"/>
                </a:solidFill>
                <a:latin typeface="Gill Sans MT"/>
                <a:cs typeface="Gill Sans MT"/>
              </a:rPr>
              <a:t> </a:t>
            </a:r>
            <a:r>
              <a:rPr lang="en-US" sz="2118" spc="40" dirty="0">
                <a:solidFill>
                  <a:srgbClr val="333F48"/>
                </a:solidFill>
                <a:latin typeface="Gill Sans MT"/>
                <a:cs typeface="Gill Sans MT"/>
              </a:rPr>
              <a:t>c</a:t>
            </a:r>
            <a:r>
              <a:rPr lang="en-US" sz="2118" spc="43" dirty="0">
                <a:solidFill>
                  <a:srgbClr val="333F48"/>
                </a:solidFill>
                <a:latin typeface="Gill Sans MT"/>
                <a:cs typeface="Gill Sans MT"/>
              </a:rPr>
              <a:t>h</a:t>
            </a:r>
            <a:r>
              <a:rPr lang="en-US" sz="2118" spc="83" dirty="0">
                <a:solidFill>
                  <a:srgbClr val="333F48"/>
                </a:solidFill>
                <a:latin typeface="Gill Sans MT"/>
                <a:cs typeface="Gill Sans MT"/>
              </a:rPr>
              <a:t>a</a:t>
            </a:r>
            <a:r>
              <a:rPr lang="en-US" sz="2118" spc="30" dirty="0">
                <a:solidFill>
                  <a:srgbClr val="333F48"/>
                </a:solidFill>
                <a:latin typeface="Gill Sans MT"/>
                <a:cs typeface="Gill Sans MT"/>
              </a:rPr>
              <a:t>l</a:t>
            </a:r>
            <a:r>
              <a:rPr lang="en-US" sz="2118" spc="34" dirty="0">
                <a:solidFill>
                  <a:srgbClr val="333F48"/>
                </a:solidFill>
                <a:latin typeface="Gill Sans MT"/>
                <a:cs typeface="Gill Sans MT"/>
              </a:rPr>
              <a:t>l</a:t>
            </a:r>
            <a:r>
              <a:rPr lang="en-US" sz="2118" spc="50" dirty="0">
                <a:solidFill>
                  <a:srgbClr val="333F48"/>
                </a:solidFill>
                <a:latin typeface="Gill Sans MT"/>
                <a:cs typeface="Gill Sans MT"/>
              </a:rPr>
              <a:t>e</a:t>
            </a:r>
            <a:r>
              <a:rPr lang="en-US" sz="2118" spc="80" dirty="0">
                <a:solidFill>
                  <a:srgbClr val="333F48"/>
                </a:solidFill>
                <a:latin typeface="Gill Sans MT"/>
                <a:cs typeface="Gill Sans MT"/>
              </a:rPr>
              <a:t>n</a:t>
            </a:r>
            <a:r>
              <a:rPr lang="en-US" sz="2118" spc="126" dirty="0">
                <a:solidFill>
                  <a:srgbClr val="333F48"/>
                </a:solidFill>
                <a:latin typeface="Gill Sans MT"/>
                <a:cs typeface="Gill Sans MT"/>
              </a:rPr>
              <a:t>g</a:t>
            </a:r>
            <a:r>
              <a:rPr lang="en-US" sz="2118" spc="56" dirty="0">
                <a:solidFill>
                  <a:srgbClr val="333F48"/>
                </a:solidFill>
                <a:latin typeface="Gill Sans MT"/>
                <a:cs typeface="Gill Sans MT"/>
              </a:rPr>
              <a:t>e</a:t>
            </a:r>
            <a:r>
              <a:rPr lang="en-US" sz="2118" spc="70" dirty="0">
                <a:solidFill>
                  <a:srgbClr val="333F48"/>
                </a:solidFill>
                <a:latin typeface="Gill Sans MT"/>
                <a:cs typeface="Gill Sans MT"/>
              </a:rPr>
              <a:t>d</a:t>
            </a:r>
            <a:r>
              <a:rPr lang="en-US" sz="2118" spc="-26" dirty="0">
                <a:solidFill>
                  <a:srgbClr val="333F48"/>
                </a:solidFill>
                <a:latin typeface="Gill Sans MT"/>
                <a:cs typeface="Gill Sans MT"/>
              </a:rPr>
              <a:t> </a:t>
            </a:r>
            <a:r>
              <a:rPr lang="en-US" sz="2118" spc="73" dirty="0">
                <a:solidFill>
                  <a:srgbClr val="333F48"/>
                </a:solidFill>
                <a:latin typeface="Gill Sans MT"/>
                <a:cs typeface="Gill Sans MT"/>
              </a:rPr>
              <a:t>b</a:t>
            </a:r>
            <a:r>
              <a:rPr lang="en-US" sz="2118" spc="37" dirty="0">
                <a:solidFill>
                  <a:srgbClr val="333F48"/>
                </a:solidFill>
                <a:latin typeface="Gill Sans MT"/>
                <a:cs typeface="Gill Sans MT"/>
              </a:rPr>
              <a:t>y</a:t>
            </a:r>
            <a:r>
              <a:rPr lang="en-US" sz="2118" spc="-26" dirty="0">
                <a:solidFill>
                  <a:srgbClr val="333F48"/>
                </a:solidFill>
                <a:latin typeface="Gill Sans MT"/>
                <a:cs typeface="Gill Sans MT"/>
              </a:rPr>
              <a:t> </a:t>
            </a:r>
            <a:r>
              <a:rPr lang="en-US" sz="2118" spc="23" dirty="0">
                <a:solidFill>
                  <a:srgbClr val="333F48"/>
                </a:solidFill>
                <a:latin typeface="Gill Sans MT"/>
                <a:cs typeface="Gill Sans MT"/>
              </a:rPr>
              <a:t>co</a:t>
            </a:r>
            <a:r>
              <a:rPr lang="en-US" sz="2118" spc="80" dirty="0">
                <a:solidFill>
                  <a:srgbClr val="333F48"/>
                </a:solidFill>
                <a:latin typeface="Gill Sans MT"/>
                <a:cs typeface="Gill Sans MT"/>
              </a:rPr>
              <a:t>m</a:t>
            </a:r>
            <a:r>
              <a:rPr lang="en-US" sz="2118" spc="83" dirty="0">
                <a:solidFill>
                  <a:srgbClr val="333F48"/>
                </a:solidFill>
                <a:latin typeface="Gill Sans MT"/>
                <a:cs typeface="Gill Sans MT"/>
              </a:rPr>
              <a:t>p</a:t>
            </a:r>
            <a:r>
              <a:rPr lang="en-US" sz="2118" spc="56" dirty="0">
                <a:solidFill>
                  <a:srgbClr val="333F48"/>
                </a:solidFill>
                <a:latin typeface="Gill Sans MT"/>
                <a:cs typeface="Gill Sans MT"/>
              </a:rPr>
              <a:t>e</a:t>
            </a:r>
            <a:r>
              <a:rPr lang="en-US" sz="2118" spc="30" dirty="0">
                <a:solidFill>
                  <a:srgbClr val="333F48"/>
                </a:solidFill>
                <a:latin typeface="Gill Sans MT"/>
                <a:cs typeface="Gill Sans MT"/>
              </a:rPr>
              <a:t>ti</a:t>
            </a:r>
            <a:r>
              <a:rPr lang="en-US" sz="2118" spc="80" dirty="0">
                <a:solidFill>
                  <a:srgbClr val="333F48"/>
                </a:solidFill>
                <a:latin typeface="Gill Sans MT"/>
                <a:cs typeface="Gill Sans MT"/>
              </a:rPr>
              <a:t>n</a:t>
            </a:r>
            <a:r>
              <a:rPr lang="en-US" sz="2118" spc="124" dirty="0">
                <a:solidFill>
                  <a:srgbClr val="333F48"/>
                </a:solidFill>
                <a:latin typeface="Gill Sans MT"/>
                <a:cs typeface="Gill Sans MT"/>
              </a:rPr>
              <a:t>g</a:t>
            </a:r>
            <a:r>
              <a:rPr lang="en-US" sz="2118" spc="-26" dirty="0">
                <a:solidFill>
                  <a:srgbClr val="333F48"/>
                </a:solidFill>
                <a:latin typeface="Gill Sans MT"/>
                <a:cs typeface="Gill Sans MT"/>
              </a:rPr>
              <a:t> </a:t>
            </a:r>
            <a:r>
              <a:rPr lang="en-US" sz="2118" spc="53" dirty="0">
                <a:solidFill>
                  <a:srgbClr val="333F48"/>
                </a:solidFill>
                <a:latin typeface="Gill Sans MT"/>
                <a:cs typeface="Gill Sans MT"/>
              </a:rPr>
              <a:t>e</a:t>
            </a:r>
            <a:r>
              <a:rPr lang="en-US" sz="2118" spc="4" dirty="0">
                <a:solidFill>
                  <a:srgbClr val="333F48"/>
                </a:solidFill>
                <a:latin typeface="Gill Sans MT"/>
                <a:cs typeface="Gill Sans MT"/>
              </a:rPr>
              <a:t>x</a:t>
            </a:r>
            <a:r>
              <a:rPr lang="en-US" sz="2118" spc="83" dirty="0">
                <a:solidFill>
                  <a:srgbClr val="333F48"/>
                </a:solidFill>
                <a:latin typeface="Gill Sans MT"/>
                <a:cs typeface="Gill Sans MT"/>
              </a:rPr>
              <a:t>p</a:t>
            </a:r>
            <a:r>
              <a:rPr lang="en-US" sz="2118" spc="50" dirty="0">
                <a:solidFill>
                  <a:srgbClr val="333F48"/>
                </a:solidFill>
                <a:latin typeface="Gill Sans MT"/>
                <a:cs typeface="Gill Sans MT"/>
              </a:rPr>
              <a:t>e</a:t>
            </a:r>
            <a:r>
              <a:rPr lang="en-US" sz="2118" spc="17" dirty="0">
                <a:solidFill>
                  <a:srgbClr val="333F48"/>
                </a:solidFill>
                <a:latin typeface="Gill Sans MT"/>
                <a:cs typeface="Gill Sans MT"/>
              </a:rPr>
              <a:t>r</a:t>
            </a:r>
            <a:r>
              <a:rPr lang="en-US" sz="2118" spc="34" dirty="0">
                <a:solidFill>
                  <a:srgbClr val="333F48"/>
                </a:solidFill>
                <a:latin typeface="Gill Sans MT"/>
                <a:cs typeface="Gill Sans MT"/>
              </a:rPr>
              <a:t>t</a:t>
            </a:r>
            <a:r>
              <a:rPr lang="en-US" sz="2118" spc="-26" dirty="0">
                <a:solidFill>
                  <a:srgbClr val="333F48"/>
                </a:solidFill>
                <a:latin typeface="Gill Sans MT"/>
                <a:cs typeface="Gill Sans MT"/>
              </a:rPr>
              <a:t> </a:t>
            </a:r>
            <a:r>
              <a:rPr lang="en-US" sz="2118" spc="40" dirty="0">
                <a:solidFill>
                  <a:srgbClr val="333F48"/>
                </a:solidFill>
                <a:latin typeface="Gill Sans MT"/>
                <a:cs typeface="Gill Sans MT"/>
              </a:rPr>
              <a:t>o</a:t>
            </a:r>
            <a:r>
              <a:rPr lang="en-US" sz="2118" spc="76" dirty="0">
                <a:solidFill>
                  <a:srgbClr val="333F48"/>
                </a:solidFill>
                <a:latin typeface="Gill Sans MT"/>
                <a:cs typeface="Gill Sans MT"/>
              </a:rPr>
              <a:t>p</a:t>
            </a:r>
            <a:r>
              <a:rPr lang="en-US" sz="2118" spc="30" dirty="0">
                <a:solidFill>
                  <a:srgbClr val="333F48"/>
                </a:solidFill>
                <a:latin typeface="Gill Sans MT"/>
                <a:cs typeface="Gill Sans MT"/>
              </a:rPr>
              <a:t>i</a:t>
            </a:r>
            <a:r>
              <a:rPr lang="en-US" sz="2118" spc="73" dirty="0">
                <a:solidFill>
                  <a:srgbClr val="333F48"/>
                </a:solidFill>
                <a:latin typeface="Gill Sans MT"/>
                <a:cs typeface="Gill Sans MT"/>
              </a:rPr>
              <a:t>n</a:t>
            </a:r>
            <a:r>
              <a:rPr lang="en-US" sz="2118" spc="37" dirty="0">
                <a:solidFill>
                  <a:srgbClr val="333F48"/>
                </a:solidFill>
                <a:latin typeface="Gill Sans MT"/>
                <a:cs typeface="Gill Sans MT"/>
              </a:rPr>
              <a:t>io</a:t>
            </a:r>
            <a:r>
              <a:rPr lang="en-US" sz="2118" spc="80" dirty="0">
                <a:solidFill>
                  <a:srgbClr val="333F48"/>
                </a:solidFill>
                <a:latin typeface="Gill Sans MT"/>
                <a:cs typeface="Gill Sans MT"/>
              </a:rPr>
              <a:t>n</a:t>
            </a:r>
            <a:r>
              <a:rPr lang="en-US" sz="2118" spc="17" dirty="0">
                <a:solidFill>
                  <a:srgbClr val="333F48"/>
                </a:solidFill>
                <a:latin typeface="Gill Sans MT"/>
                <a:cs typeface="Gill Sans MT"/>
              </a:rPr>
              <a:t>s</a:t>
            </a:r>
            <a:r>
              <a:rPr lang="en-US" sz="2118" spc="10" dirty="0">
                <a:solidFill>
                  <a:srgbClr val="333F48"/>
                </a:solidFill>
                <a:latin typeface="Gill Sans MT"/>
                <a:cs typeface="Gill Sans MT"/>
              </a:rPr>
              <a:t>,</a:t>
            </a:r>
            <a:r>
              <a:rPr lang="en-US" sz="2118" spc="-26" dirty="0">
                <a:solidFill>
                  <a:srgbClr val="333F48"/>
                </a:solidFill>
                <a:latin typeface="Gill Sans MT"/>
                <a:cs typeface="Gill Sans MT"/>
              </a:rPr>
              <a:t> </a:t>
            </a:r>
            <a:r>
              <a:rPr lang="en-US" sz="2118" spc="86" dirty="0">
                <a:solidFill>
                  <a:srgbClr val="333F48"/>
                </a:solidFill>
                <a:latin typeface="Gill Sans MT"/>
                <a:cs typeface="Gill Sans MT"/>
              </a:rPr>
              <a:t>a</a:t>
            </a:r>
            <a:r>
              <a:rPr lang="en-US" sz="2118" spc="-26" dirty="0">
                <a:solidFill>
                  <a:srgbClr val="333F48"/>
                </a:solidFill>
                <a:latin typeface="Gill Sans MT"/>
                <a:cs typeface="Gill Sans MT"/>
              </a:rPr>
              <a:t> </a:t>
            </a:r>
            <a:r>
              <a:rPr lang="en-US" sz="2118" spc="76" dirty="0">
                <a:solidFill>
                  <a:srgbClr val="333F48"/>
                </a:solidFill>
                <a:latin typeface="Gill Sans MT"/>
                <a:cs typeface="Gill Sans MT"/>
              </a:rPr>
              <a:t>n</a:t>
            </a:r>
            <a:r>
              <a:rPr lang="en-US" sz="2118" spc="40" dirty="0">
                <a:solidFill>
                  <a:srgbClr val="333F48"/>
                </a:solidFill>
                <a:latin typeface="Gill Sans MT"/>
                <a:cs typeface="Gill Sans MT"/>
              </a:rPr>
              <a:t>o</a:t>
            </a:r>
            <a:r>
              <a:rPr lang="en-US" sz="2118" spc="34" dirty="0">
                <a:solidFill>
                  <a:srgbClr val="333F48"/>
                </a:solidFill>
                <a:latin typeface="Gill Sans MT"/>
                <a:cs typeface="Gill Sans MT"/>
              </a:rPr>
              <a:t>i</a:t>
            </a:r>
            <a:r>
              <a:rPr lang="en-US" sz="2118" spc="17" dirty="0">
                <a:solidFill>
                  <a:srgbClr val="333F48"/>
                </a:solidFill>
                <a:latin typeface="Gill Sans MT"/>
                <a:cs typeface="Gill Sans MT"/>
              </a:rPr>
              <a:t>s</a:t>
            </a:r>
            <a:r>
              <a:rPr lang="en-US" sz="2118" spc="37" dirty="0">
                <a:solidFill>
                  <a:srgbClr val="333F48"/>
                </a:solidFill>
                <a:latin typeface="Gill Sans MT"/>
                <a:cs typeface="Gill Sans MT"/>
              </a:rPr>
              <a:t>y</a:t>
            </a:r>
            <a:r>
              <a:rPr lang="en-US" sz="2118" spc="-26" dirty="0">
                <a:solidFill>
                  <a:srgbClr val="333F48"/>
                </a:solidFill>
                <a:latin typeface="Gill Sans MT"/>
                <a:cs typeface="Gill Sans MT"/>
              </a:rPr>
              <a:t> </a:t>
            </a:r>
            <a:r>
              <a:rPr lang="en-US" sz="2118" spc="83" dirty="0">
                <a:solidFill>
                  <a:srgbClr val="333F48"/>
                </a:solidFill>
                <a:latin typeface="Gill Sans MT"/>
                <a:cs typeface="Gill Sans MT"/>
              </a:rPr>
              <a:t>a</a:t>
            </a:r>
            <a:r>
              <a:rPr lang="en-US" sz="2118" spc="80" dirty="0">
                <a:solidFill>
                  <a:srgbClr val="333F48"/>
                </a:solidFill>
                <a:latin typeface="Gill Sans MT"/>
                <a:cs typeface="Gill Sans MT"/>
              </a:rPr>
              <a:t>n</a:t>
            </a:r>
            <a:r>
              <a:rPr lang="en-US" sz="2118" spc="70" dirty="0">
                <a:solidFill>
                  <a:srgbClr val="333F48"/>
                </a:solidFill>
                <a:latin typeface="Gill Sans MT"/>
                <a:cs typeface="Gill Sans MT"/>
              </a:rPr>
              <a:t>d</a:t>
            </a:r>
            <a:r>
              <a:rPr lang="en-US" sz="2118" spc="-26" dirty="0">
                <a:solidFill>
                  <a:srgbClr val="333F48"/>
                </a:solidFill>
                <a:latin typeface="Gill Sans MT"/>
                <a:cs typeface="Gill Sans MT"/>
              </a:rPr>
              <a:t> </a:t>
            </a:r>
            <a:r>
              <a:rPr lang="en-US" sz="2118" spc="86" dirty="0">
                <a:solidFill>
                  <a:srgbClr val="333F48"/>
                </a:solidFill>
                <a:latin typeface="Gill Sans MT"/>
                <a:cs typeface="Gill Sans MT"/>
              </a:rPr>
              <a:t>fa</a:t>
            </a:r>
            <a:r>
              <a:rPr lang="en-US" sz="2118" spc="17" dirty="0">
                <a:solidFill>
                  <a:srgbClr val="333F48"/>
                </a:solidFill>
                <a:latin typeface="Gill Sans MT"/>
                <a:cs typeface="Gill Sans MT"/>
              </a:rPr>
              <a:t>s</a:t>
            </a:r>
            <a:r>
              <a:rPr lang="en-US" sz="2118" spc="20" dirty="0">
                <a:solidFill>
                  <a:srgbClr val="333F48"/>
                </a:solidFill>
                <a:latin typeface="Gill Sans MT"/>
                <a:cs typeface="Gill Sans MT"/>
              </a:rPr>
              <a:t>t</a:t>
            </a:r>
            <a:r>
              <a:rPr lang="en-US" sz="2118" spc="26" dirty="0">
                <a:solidFill>
                  <a:srgbClr val="333F48"/>
                </a:solidFill>
                <a:latin typeface="Gill Sans MT"/>
                <a:cs typeface="Gill Sans MT"/>
              </a:rPr>
              <a:t>-</a:t>
            </a:r>
            <a:r>
              <a:rPr lang="en-US" sz="2118" spc="40" dirty="0">
                <a:solidFill>
                  <a:srgbClr val="333F48"/>
                </a:solidFill>
                <a:latin typeface="Gill Sans MT"/>
                <a:cs typeface="Gill Sans MT"/>
              </a:rPr>
              <a:t>c</a:t>
            </a:r>
            <a:r>
              <a:rPr lang="en-US" sz="2118" spc="43" dirty="0">
                <a:solidFill>
                  <a:srgbClr val="333F48"/>
                </a:solidFill>
                <a:latin typeface="Gill Sans MT"/>
                <a:cs typeface="Gill Sans MT"/>
              </a:rPr>
              <a:t>h</a:t>
            </a:r>
            <a:r>
              <a:rPr lang="en-US" sz="2118" spc="83" dirty="0">
                <a:solidFill>
                  <a:srgbClr val="333F48"/>
                </a:solidFill>
                <a:latin typeface="Gill Sans MT"/>
                <a:cs typeface="Gill Sans MT"/>
              </a:rPr>
              <a:t>a</a:t>
            </a:r>
            <a:r>
              <a:rPr lang="en-US" sz="2118" spc="80" dirty="0">
                <a:solidFill>
                  <a:srgbClr val="333F48"/>
                </a:solidFill>
                <a:latin typeface="Gill Sans MT"/>
                <a:cs typeface="Gill Sans MT"/>
              </a:rPr>
              <a:t>n</a:t>
            </a:r>
            <a:r>
              <a:rPr lang="en-US" sz="2118" spc="120" dirty="0">
                <a:solidFill>
                  <a:srgbClr val="333F48"/>
                </a:solidFill>
                <a:latin typeface="Gill Sans MT"/>
                <a:cs typeface="Gill Sans MT"/>
              </a:rPr>
              <a:t>g</a:t>
            </a:r>
            <a:r>
              <a:rPr lang="en-US" sz="2118" spc="30" dirty="0">
                <a:solidFill>
                  <a:srgbClr val="333F48"/>
                </a:solidFill>
                <a:latin typeface="Gill Sans MT"/>
                <a:cs typeface="Gill Sans MT"/>
              </a:rPr>
              <a:t>i</a:t>
            </a:r>
            <a:r>
              <a:rPr lang="en-US" sz="2118" spc="80" dirty="0">
                <a:solidFill>
                  <a:srgbClr val="333F48"/>
                </a:solidFill>
                <a:latin typeface="Gill Sans MT"/>
                <a:cs typeface="Gill Sans MT"/>
              </a:rPr>
              <a:t>n</a:t>
            </a:r>
            <a:r>
              <a:rPr lang="en-US" sz="2118" spc="124" dirty="0">
                <a:solidFill>
                  <a:srgbClr val="333F48"/>
                </a:solidFill>
                <a:latin typeface="Gill Sans MT"/>
                <a:cs typeface="Gill Sans MT"/>
              </a:rPr>
              <a:t>g</a:t>
            </a:r>
            <a:r>
              <a:rPr lang="en-US" sz="2118" spc="-26" dirty="0">
                <a:solidFill>
                  <a:srgbClr val="333F48"/>
                </a:solidFill>
                <a:latin typeface="Gill Sans MT"/>
                <a:cs typeface="Gill Sans MT"/>
              </a:rPr>
              <a:t> </a:t>
            </a:r>
            <a:r>
              <a:rPr lang="en-US" sz="2118" spc="80" dirty="0">
                <a:solidFill>
                  <a:srgbClr val="333F48"/>
                </a:solidFill>
                <a:latin typeface="Gill Sans MT"/>
                <a:cs typeface="Gill Sans MT"/>
              </a:rPr>
              <a:t>m</a:t>
            </a:r>
            <a:r>
              <a:rPr lang="en-US" sz="2118" spc="83" dirty="0">
                <a:solidFill>
                  <a:srgbClr val="333F48"/>
                </a:solidFill>
                <a:latin typeface="Gill Sans MT"/>
                <a:cs typeface="Gill Sans MT"/>
              </a:rPr>
              <a:t>a</a:t>
            </a:r>
            <a:r>
              <a:rPr lang="en-US" sz="2118" spc="-7" dirty="0">
                <a:solidFill>
                  <a:srgbClr val="333F48"/>
                </a:solidFill>
                <a:latin typeface="Gill Sans MT"/>
                <a:cs typeface="Gill Sans MT"/>
              </a:rPr>
              <a:t>r</a:t>
            </a:r>
            <a:r>
              <a:rPr lang="en-US" sz="2118" spc="30" dirty="0">
                <a:solidFill>
                  <a:srgbClr val="333F48"/>
                </a:solidFill>
                <a:latin typeface="Gill Sans MT"/>
                <a:cs typeface="Gill Sans MT"/>
              </a:rPr>
              <a:t>k</a:t>
            </a:r>
            <a:r>
              <a:rPr lang="en-US" sz="2118" spc="56" dirty="0">
                <a:solidFill>
                  <a:srgbClr val="333F48"/>
                </a:solidFill>
                <a:latin typeface="Gill Sans MT"/>
                <a:cs typeface="Gill Sans MT"/>
              </a:rPr>
              <a:t>e</a:t>
            </a:r>
            <a:r>
              <a:rPr lang="en-US" sz="2118" spc="34" dirty="0">
                <a:solidFill>
                  <a:srgbClr val="333F48"/>
                </a:solidFill>
                <a:latin typeface="Gill Sans MT"/>
                <a:cs typeface="Gill Sans MT"/>
              </a:rPr>
              <a:t>t</a:t>
            </a:r>
            <a:r>
              <a:rPr lang="en-US" sz="2118" spc="80" dirty="0">
                <a:solidFill>
                  <a:srgbClr val="333F48"/>
                </a:solidFill>
                <a:latin typeface="Gill Sans MT"/>
                <a:cs typeface="Gill Sans MT"/>
              </a:rPr>
              <a:t>p</a:t>
            </a:r>
            <a:r>
              <a:rPr lang="en-US" sz="2118" spc="60" dirty="0">
                <a:solidFill>
                  <a:srgbClr val="333F48"/>
                </a:solidFill>
                <a:latin typeface="Gill Sans MT"/>
                <a:cs typeface="Gill Sans MT"/>
              </a:rPr>
              <a:t>la</a:t>
            </a:r>
            <a:r>
              <a:rPr lang="en-US" sz="2118" spc="7" dirty="0">
                <a:solidFill>
                  <a:srgbClr val="333F48"/>
                </a:solidFill>
                <a:latin typeface="Gill Sans MT"/>
                <a:cs typeface="Gill Sans MT"/>
              </a:rPr>
              <a:t>c</a:t>
            </a:r>
            <a:r>
              <a:rPr lang="en-US" sz="2118" spc="50" dirty="0">
                <a:solidFill>
                  <a:srgbClr val="333F48"/>
                </a:solidFill>
                <a:latin typeface="Gill Sans MT"/>
                <a:cs typeface="Gill Sans MT"/>
              </a:rPr>
              <a:t>e </a:t>
            </a:r>
            <a:r>
              <a:rPr lang="en-US" sz="2118" spc="37" dirty="0">
                <a:solidFill>
                  <a:srgbClr val="333F48"/>
                </a:solidFill>
                <a:latin typeface="Gill Sans MT"/>
                <a:cs typeface="Gill Sans MT"/>
              </a:rPr>
              <a:t>o</a:t>
            </a:r>
            <a:r>
              <a:rPr lang="en-US" sz="2118" spc="90" dirty="0">
                <a:solidFill>
                  <a:srgbClr val="333F48"/>
                </a:solidFill>
                <a:latin typeface="Gill Sans MT"/>
                <a:cs typeface="Gill Sans MT"/>
              </a:rPr>
              <a:t>f</a:t>
            </a:r>
            <a:r>
              <a:rPr lang="en-US" sz="2118" spc="-26" dirty="0">
                <a:solidFill>
                  <a:srgbClr val="333F48"/>
                </a:solidFill>
                <a:latin typeface="Gill Sans MT"/>
                <a:cs typeface="Gill Sans MT"/>
              </a:rPr>
              <a:t> </a:t>
            </a:r>
            <a:r>
              <a:rPr lang="en-US" sz="2118" spc="83" dirty="0">
                <a:solidFill>
                  <a:srgbClr val="333F48"/>
                </a:solidFill>
                <a:latin typeface="Gill Sans MT"/>
                <a:cs typeface="Gill Sans MT"/>
              </a:rPr>
              <a:t>p</a:t>
            </a:r>
            <a:r>
              <a:rPr lang="en-US" sz="2118" spc="40" dirty="0">
                <a:solidFill>
                  <a:srgbClr val="333F48"/>
                </a:solidFill>
                <a:latin typeface="Gill Sans MT"/>
                <a:cs typeface="Gill Sans MT"/>
              </a:rPr>
              <a:t>o</a:t>
            </a:r>
            <a:r>
              <a:rPr lang="en-US" sz="2118" spc="30" dirty="0">
                <a:solidFill>
                  <a:srgbClr val="333F48"/>
                </a:solidFill>
                <a:latin typeface="Gill Sans MT"/>
                <a:cs typeface="Gill Sans MT"/>
              </a:rPr>
              <a:t>t</a:t>
            </a:r>
            <a:r>
              <a:rPr lang="en-US" sz="2118" spc="50" dirty="0">
                <a:solidFill>
                  <a:srgbClr val="333F48"/>
                </a:solidFill>
                <a:latin typeface="Gill Sans MT"/>
                <a:cs typeface="Gill Sans MT"/>
              </a:rPr>
              <a:t>e</a:t>
            </a:r>
            <a:r>
              <a:rPr lang="en-US" sz="2118" spc="76" dirty="0">
                <a:solidFill>
                  <a:srgbClr val="333F48"/>
                </a:solidFill>
                <a:latin typeface="Gill Sans MT"/>
                <a:cs typeface="Gill Sans MT"/>
              </a:rPr>
              <a:t>n</a:t>
            </a:r>
            <a:r>
              <a:rPr lang="en-US" sz="2118" spc="30" dirty="0">
                <a:solidFill>
                  <a:srgbClr val="333F48"/>
                </a:solidFill>
                <a:latin typeface="Gill Sans MT"/>
                <a:cs typeface="Gill Sans MT"/>
              </a:rPr>
              <a:t>ti</a:t>
            </a:r>
            <a:r>
              <a:rPr lang="en-US" sz="2118" spc="83" dirty="0">
                <a:solidFill>
                  <a:srgbClr val="333F48"/>
                </a:solidFill>
                <a:latin typeface="Gill Sans MT"/>
                <a:cs typeface="Gill Sans MT"/>
              </a:rPr>
              <a:t>a</a:t>
            </a:r>
            <a:r>
              <a:rPr lang="en-US" sz="2118" spc="34" dirty="0">
                <a:solidFill>
                  <a:srgbClr val="333F48"/>
                </a:solidFill>
                <a:latin typeface="Gill Sans MT"/>
                <a:cs typeface="Gill Sans MT"/>
              </a:rPr>
              <a:t>l</a:t>
            </a:r>
            <a:r>
              <a:rPr lang="en-US" sz="2118" spc="-26" dirty="0">
                <a:solidFill>
                  <a:srgbClr val="333F48"/>
                </a:solidFill>
                <a:latin typeface="Gill Sans MT"/>
                <a:cs typeface="Gill Sans MT"/>
              </a:rPr>
              <a:t> </a:t>
            </a:r>
            <a:r>
              <a:rPr lang="en-US" sz="2118" spc="13" dirty="0">
                <a:solidFill>
                  <a:srgbClr val="333F48"/>
                </a:solidFill>
                <a:latin typeface="Gill Sans MT"/>
                <a:cs typeface="Gill Sans MT"/>
              </a:rPr>
              <a:t>s</a:t>
            </a:r>
            <a:r>
              <a:rPr lang="en-US" sz="2118" spc="40" dirty="0">
                <a:solidFill>
                  <a:srgbClr val="333F48"/>
                </a:solidFill>
                <a:latin typeface="Gill Sans MT"/>
                <a:cs typeface="Gill Sans MT"/>
              </a:rPr>
              <a:t>o</a:t>
            </a:r>
            <a:r>
              <a:rPr lang="en-US" sz="2118" spc="34" dirty="0">
                <a:solidFill>
                  <a:srgbClr val="333F48"/>
                </a:solidFill>
                <a:latin typeface="Gill Sans MT"/>
                <a:cs typeface="Gill Sans MT"/>
              </a:rPr>
              <a:t>l</a:t>
            </a:r>
            <a:r>
              <a:rPr lang="en-US" sz="2118" spc="80" dirty="0">
                <a:solidFill>
                  <a:srgbClr val="333F48"/>
                </a:solidFill>
                <a:latin typeface="Gill Sans MT"/>
                <a:cs typeface="Gill Sans MT"/>
              </a:rPr>
              <a:t>u</a:t>
            </a:r>
            <a:r>
              <a:rPr lang="en-US" sz="2118" spc="30" dirty="0">
                <a:solidFill>
                  <a:srgbClr val="333F48"/>
                </a:solidFill>
                <a:latin typeface="Gill Sans MT"/>
                <a:cs typeface="Gill Sans MT"/>
              </a:rPr>
              <a:t>t</a:t>
            </a:r>
            <a:r>
              <a:rPr lang="en-US" sz="2118" spc="37" dirty="0">
                <a:solidFill>
                  <a:srgbClr val="333F48"/>
                </a:solidFill>
                <a:latin typeface="Gill Sans MT"/>
                <a:cs typeface="Gill Sans MT"/>
              </a:rPr>
              <a:t>io</a:t>
            </a:r>
            <a:r>
              <a:rPr lang="en-US" sz="2118" spc="80" dirty="0">
                <a:solidFill>
                  <a:srgbClr val="333F48"/>
                </a:solidFill>
                <a:latin typeface="Gill Sans MT"/>
                <a:cs typeface="Gill Sans MT"/>
              </a:rPr>
              <a:t>n</a:t>
            </a:r>
            <a:r>
              <a:rPr lang="en-US" sz="2118" spc="17" dirty="0">
                <a:solidFill>
                  <a:srgbClr val="333F48"/>
                </a:solidFill>
                <a:latin typeface="Gill Sans MT"/>
                <a:cs typeface="Gill Sans MT"/>
              </a:rPr>
              <a:t>s</a:t>
            </a:r>
            <a:r>
              <a:rPr lang="en-US" sz="2118" spc="10" dirty="0">
                <a:solidFill>
                  <a:srgbClr val="333F48"/>
                </a:solidFill>
                <a:latin typeface="Gill Sans MT"/>
                <a:cs typeface="Gill Sans MT"/>
              </a:rPr>
              <a:t>,</a:t>
            </a:r>
            <a:r>
              <a:rPr lang="en-US" sz="2118" spc="-26" dirty="0">
                <a:solidFill>
                  <a:srgbClr val="333F48"/>
                </a:solidFill>
                <a:latin typeface="Gill Sans MT"/>
                <a:cs typeface="Gill Sans MT"/>
              </a:rPr>
              <a:t> </a:t>
            </a:r>
            <a:r>
              <a:rPr lang="en-US" sz="2118" spc="83" dirty="0">
                <a:solidFill>
                  <a:srgbClr val="333F48"/>
                </a:solidFill>
                <a:latin typeface="Gill Sans MT"/>
                <a:cs typeface="Gill Sans MT"/>
              </a:rPr>
              <a:t>a</a:t>
            </a:r>
            <a:r>
              <a:rPr lang="en-US" sz="2118" spc="80" dirty="0">
                <a:solidFill>
                  <a:srgbClr val="333F48"/>
                </a:solidFill>
                <a:latin typeface="Gill Sans MT"/>
                <a:cs typeface="Gill Sans MT"/>
              </a:rPr>
              <a:t>n</a:t>
            </a:r>
            <a:r>
              <a:rPr lang="en-US" sz="2118" spc="70" dirty="0">
                <a:solidFill>
                  <a:srgbClr val="333F48"/>
                </a:solidFill>
                <a:latin typeface="Gill Sans MT"/>
                <a:cs typeface="Gill Sans MT"/>
              </a:rPr>
              <a:t>d</a:t>
            </a:r>
            <a:r>
              <a:rPr lang="en-US" sz="2118" spc="-26" dirty="0">
                <a:solidFill>
                  <a:srgbClr val="333F48"/>
                </a:solidFill>
                <a:latin typeface="Gill Sans MT"/>
                <a:cs typeface="Gill Sans MT"/>
              </a:rPr>
              <a:t> </a:t>
            </a:r>
            <a:r>
              <a:rPr lang="en-US" sz="2118" spc="76" dirty="0">
                <a:solidFill>
                  <a:srgbClr val="333F48"/>
                </a:solidFill>
                <a:latin typeface="Gill Sans MT"/>
                <a:cs typeface="Gill Sans MT"/>
              </a:rPr>
              <a:t>un</a:t>
            </a:r>
            <a:r>
              <a:rPr lang="en-US" sz="2118" spc="20" dirty="0">
                <a:solidFill>
                  <a:srgbClr val="333F48"/>
                </a:solidFill>
                <a:latin typeface="Gill Sans MT"/>
                <a:cs typeface="Gill Sans MT"/>
              </a:rPr>
              <a:t>cl</a:t>
            </a:r>
            <a:r>
              <a:rPr lang="en-US" sz="2118" spc="47" dirty="0">
                <a:solidFill>
                  <a:srgbClr val="333F48"/>
                </a:solidFill>
                <a:latin typeface="Gill Sans MT"/>
                <a:cs typeface="Gill Sans MT"/>
              </a:rPr>
              <a:t>e</a:t>
            </a:r>
            <a:r>
              <a:rPr lang="en-US" sz="2118" spc="83" dirty="0">
                <a:solidFill>
                  <a:srgbClr val="333F48"/>
                </a:solidFill>
                <a:latin typeface="Gill Sans MT"/>
                <a:cs typeface="Gill Sans MT"/>
              </a:rPr>
              <a:t>a</a:t>
            </a:r>
            <a:r>
              <a:rPr lang="en-US" sz="2118" spc="-7" dirty="0">
                <a:solidFill>
                  <a:srgbClr val="333F48"/>
                </a:solidFill>
                <a:latin typeface="Gill Sans MT"/>
                <a:cs typeface="Gill Sans MT"/>
              </a:rPr>
              <a:t>r</a:t>
            </a:r>
            <a:r>
              <a:rPr lang="en-US" sz="2118" spc="-26" dirty="0">
                <a:solidFill>
                  <a:srgbClr val="333F48"/>
                </a:solidFill>
                <a:latin typeface="Gill Sans MT"/>
                <a:cs typeface="Gill Sans MT"/>
              </a:rPr>
              <a:t> </a:t>
            </a:r>
            <a:r>
              <a:rPr lang="en-US" sz="2118" spc="40" dirty="0">
                <a:solidFill>
                  <a:srgbClr val="333F48"/>
                </a:solidFill>
                <a:latin typeface="Gill Sans MT"/>
                <a:cs typeface="Gill Sans MT"/>
              </a:rPr>
              <a:t>o</a:t>
            </a:r>
            <a:r>
              <a:rPr lang="en-US" sz="2118" spc="-7" dirty="0">
                <a:solidFill>
                  <a:srgbClr val="333F48"/>
                </a:solidFill>
                <a:latin typeface="Gill Sans MT"/>
                <a:cs typeface="Gill Sans MT"/>
              </a:rPr>
              <a:t>r</a:t>
            </a:r>
            <a:r>
              <a:rPr lang="en-US" sz="2118" spc="-26" dirty="0">
                <a:solidFill>
                  <a:srgbClr val="333F48"/>
                </a:solidFill>
                <a:latin typeface="Gill Sans MT"/>
                <a:cs typeface="Gill Sans MT"/>
              </a:rPr>
              <a:t> </a:t>
            </a:r>
            <a:r>
              <a:rPr lang="en-US" sz="2118" spc="37" dirty="0">
                <a:solidFill>
                  <a:srgbClr val="333F48"/>
                </a:solidFill>
                <a:latin typeface="Gill Sans MT"/>
                <a:cs typeface="Gill Sans MT"/>
              </a:rPr>
              <a:t>o</a:t>
            </a:r>
            <a:r>
              <a:rPr lang="en-US" sz="2118" spc="34" dirty="0">
                <a:solidFill>
                  <a:srgbClr val="333F48"/>
                </a:solidFill>
                <a:latin typeface="Gill Sans MT"/>
                <a:cs typeface="Gill Sans MT"/>
              </a:rPr>
              <a:t>v</a:t>
            </a:r>
            <a:r>
              <a:rPr lang="en-US" sz="2118" spc="50" dirty="0">
                <a:solidFill>
                  <a:srgbClr val="333F48"/>
                </a:solidFill>
                <a:latin typeface="Gill Sans MT"/>
                <a:cs typeface="Gill Sans MT"/>
              </a:rPr>
              <a:t>e</a:t>
            </a:r>
            <a:r>
              <a:rPr lang="en-US" sz="2118" spc="17" dirty="0">
                <a:solidFill>
                  <a:srgbClr val="333F48"/>
                </a:solidFill>
                <a:latin typeface="Gill Sans MT"/>
                <a:cs typeface="Gill Sans MT"/>
              </a:rPr>
              <a:t>r</a:t>
            </a:r>
            <a:r>
              <a:rPr lang="en-US" sz="2118" spc="73" dirty="0">
                <a:solidFill>
                  <a:srgbClr val="333F48"/>
                </a:solidFill>
                <a:latin typeface="Gill Sans MT"/>
                <a:cs typeface="Gill Sans MT"/>
              </a:rPr>
              <a:t>w</a:t>
            </a:r>
            <a:r>
              <a:rPr lang="en-US" sz="2118" spc="83" dirty="0">
                <a:solidFill>
                  <a:srgbClr val="333F48"/>
                </a:solidFill>
                <a:latin typeface="Gill Sans MT"/>
                <a:cs typeface="Gill Sans MT"/>
              </a:rPr>
              <a:t>h</a:t>
            </a:r>
            <a:r>
              <a:rPr lang="en-US" sz="2118" spc="53" dirty="0">
                <a:solidFill>
                  <a:srgbClr val="333F48"/>
                </a:solidFill>
                <a:latin typeface="Gill Sans MT"/>
                <a:cs typeface="Gill Sans MT"/>
              </a:rPr>
              <a:t>e</a:t>
            </a:r>
            <a:r>
              <a:rPr lang="en-US" sz="2118" spc="30" dirty="0">
                <a:solidFill>
                  <a:srgbClr val="333F48"/>
                </a:solidFill>
                <a:latin typeface="Gill Sans MT"/>
                <a:cs typeface="Gill Sans MT"/>
              </a:rPr>
              <a:t>l</a:t>
            </a:r>
            <a:r>
              <a:rPr lang="en-US" sz="2118" spc="76" dirty="0">
                <a:solidFill>
                  <a:srgbClr val="333F48"/>
                </a:solidFill>
                <a:latin typeface="Gill Sans MT"/>
                <a:cs typeface="Gill Sans MT"/>
              </a:rPr>
              <a:t>m</a:t>
            </a:r>
            <a:r>
              <a:rPr lang="en-US" sz="2118" spc="30" dirty="0">
                <a:solidFill>
                  <a:srgbClr val="333F48"/>
                </a:solidFill>
                <a:latin typeface="Gill Sans MT"/>
                <a:cs typeface="Gill Sans MT"/>
              </a:rPr>
              <a:t>i</a:t>
            </a:r>
            <a:r>
              <a:rPr lang="en-US" sz="2118" spc="80" dirty="0">
                <a:solidFill>
                  <a:srgbClr val="333F48"/>
                </a:solidFill>
                <a:latin typeface="Gill Sans MT"/>
                <a:cs typeface="Gill Sans MT"/>
              </a:rPr>
              <a:t>n</a:t>
            </a:r>
            <a:r>
              <a:rPr lang="en-US" sz="2118" spc="124" dirty="0">
                <a:solidFill>
                  <a:srgbClr val="333F48"/>
                </a:solidFill>
                <a:latin typeface="Gill Sans MT"/>
                <a:cs typeface="Gill Sans MT"/>
              </a:rPr>
              <a:t>g</a:t>
            </a:r>
            <a:r>
              <a:rPr lang="en-US" sz="2118" spc="-26" dirty="0">
                <a:solidFill>
                  <a:srgbClr val="333F48"/>
                </a:solidFill>
                <a:latin typeface="Gill Sans MT"/>
                <a:cs typeface="Gill Sans MT"/>
              </a:rPr>
              <a:t> </a:t>
            </a:r>
            <a:r>
              <a:rPr lang="en-US" sz="2118" spc="-4" dirty="0">
                <a:solidFill>
                  <a:srgbClr val="333F48"/>
                </a:solidFill>
                <a:latin typeface="Gill Sans MT"/>
                <a:cs typeface="Gill Sans MT"/>
              </a:rPr>
              <a:t>r</a:t>
            </a:r>
            <a:r>
              <a:rPr lang="en-US" sz="2118" spc="56" dirty="0">
                <a:solidFill>
                  <a:srgbClr val="333F48"/>
                </a:solidFill>
                <a:latin typeface="Gill Sans MT"/>
                <a:cs typeface="Gill Sans MT"/>
              </a:rPr>
              <a:t>e</a:t>
            </a:r>
            <a:r>
              <a:rPr lang="en-US" sz="2118" spc="124" dirty="0">
                <a:solidFill>
                  <a:srgbClr val="333F48"/>
                </a:solidFill>
                <a:latin typeface="Gill Sans MT"/>
                <a:cs typeface="Gill Sans MT"/>
              </a:rPr>
              <a:t>g</a:t>
            </a:r>
            <a:r>
              <a:rPr lang="en-US" sz="2118" spc="73" dirty="0">
                <a:solidFill>
                  <a:srgbClr val="333F48"/>
                </a:solidFill>
                <a:latin typeface="Gill Sans MT"/>
                <a:cs typeface="Gill Sans MT"/>
              </a:rPr>
              <a:t>u</a:t>
            </a:r>
            <a:r>
              <a:rPr lang="en-US" sz="2118" spc="60" dirty="0">
                <a:solidFill>
                  <a:srgbClr val="333F48"/>
                </a:solidFill>
                <a:latin typeface="Gill Sans MT"/>
                <a:cs typeface="Gill Sans MT"/>
              </a:rPr>
              <a:t>la</a:t>
            </a:r>
            <a:r>
              <a:rPr lang="en-US" sz="2118" spc="30" dirty="0">
                <a:solidFill>
                  <a:srgbClr val="333F48"/>
                </a:solidFill>
                <a:latin typeface="Gill Sans MT"/>
                <a:cs typeface="Gill Sans MT"/>
              </a:rPr>
              <a:t>t</a:t>
            </a:r>
            <a:r>
              <a:rPr lang="en-US" sz="2118" spc="40" dirty="0">
                <a:solidFill>
                  <a:srgbClr val="333F48"/>
                </a:solidFill>
                <a:latin typeface="Gill Sans MT"/>
                <a:cs typeface="Gill Sans MT"/>
              </a:rPr>
              <a:t>o</a:t>
            </a:r>
            <a:r>
              <a:rPr lang="en-US" sz="2118" spc="17" dirty="0">
                <a:solidFill>
                  <a:srgbClr val="333F48"/>
                </a:solidFill>
                <a:latin typeface="Gill Sans MT"/>
                <a:cs typeface="Gill Sans MT"/>
              </a:rPr>
              <a:t>r</a:t>
            </a:r>
            <a:r>
              <a:rPr lang="en-US" sz="2118" spc="37" dirty="0">
                <a:solidFill>
                  <a:srgbClr val="333F48"/>
                </a:solidFill>
                <a:latin typeface="Gill Sans MT"/>
                <a:cs typeface="Gill Sans MT"/>
              </a:rPr>
              <a:t>y</a:t>
            </a:r>
            <a:r>
              <a:rPr lang="en-US" sz="2118" spc="-26" dirty="0">
                <a:solidFill>
                  <a:srgbClr val="333F48"/>
                </a:solidFill>
                <a:latin typeface="Gill Sans MT"/>
                <a:cs typeface="Gill Sans MT"/>
              </a:rPr>
              <a:t> </a:t>
            </a:r>
            <a:r>
              <a:rPr lang="en-US" sz="2118" spc="83" dirty="0">
                <a:solidFill>
                  <a:srgbClr val="333F48"/>
                </a:solidFill>
                <a:latin typeface="Gill Sans MT"/>
                <a:cs typeface="Gill Sans MT"/>
              </a:rPr>
              <a:t>a</a:t>
            </a:r>
            <a:r>
              <a:rPr lang="en-US" sz="2118" spc="80" dirty="0">
                <a:solidFill>
                  <a:srgbClr val="333F48"/>
                </a:solidFill>
                <a:latin typeface="Gill Sans MT"/>
                <a:cs typeface="Gill Sans MT"/>
              </a:rPr>
              <a:t>n</a:t>
            </a:r>
            <a:r>
              <a:rPr lang="en-US" sz="2118" spc="70" dirty="0">
                <a:solidFill>
                  <a:srgbClr val="333F48"/>
                </a:solidFill>
                <a:latin typeface="Gill Sans MT"/>
                <a:cs typeface="Gill Sans MT"/>
              </a:rPr>
              <a:t>d</a:t>
            </a:r>
            <a:r>
              <a:rPr lang="en-US" sz="2118" spc="-26" dirty="0">
                <a:solidFill>
                  <a:srgbClr val="333F48"/>
                </a:solidFill>
                <a:latin typeface="Gill Sans MT"/>
                <a:cs typeface="Gill Sans MT"/>
              </a:rPr>
              <a:t> </a:t>
            </a:r>
            <a:r>
              <a:rPr lang="en-US" sz="2118" spc="23" dirty="0">
                <a:solidFill>
                  <a:srgbClr val="333F48"/>
                </a:solidFill>
                <a:latin typeface="Gill Sans MT"/>
                <a:cs typeface="Gill Sans MT"/>
              </a:rPr>
              <a:t>co</a:t>
            </a:r>
            <a:r>
              <a:rPr lang="en-US" sz="2118" spc="80" dirty="0">
                <a:solidFill>
                  <a:srgbClr val="333F48"/>
                </a:solidFill>
                <a:latin typeface="Gill Sans MT"/>
                <a:cs typeface="Gill Sans MT"/>
              </a:rPr>
              <a:t>mp</a:t>
            </a:r>
            <a:r>
              <a:rPr lang="en-US" sz="2118" spc="30" dirty="0">
                <a:solidFill>
                  <a:srgbClr val="333F48"/>
                </a:solidFill>
                <a:latin typeface="Gill Sans MT"/>
                <a:cs typeface="Gill Sans MT"/>
              </a:rPr>
              <a:t>li</a:t>
            </a:r>
            <a:r>
              <a:rPr lang="en-US" sz="2118" spc="83" dirty="0">
                <a:solidFill>
                  <a:srgbClr val="333F48"/>
                </a:solidFill>
                <a:latin typeface="Gill Sans MT"/>
                <a:cs typeface="Gill Sans MT"/>
              </a:rPr>
              <a:t>a</a:t>
            </a:r>
            <a:r>
              <a:rPr lang="en-US" sz="2118" spc="76" dirty="0">
                <a:solidFill>
                  <a:srgbClr val="333F48"/>
                </a:solidFill>
                <a:latin typeface="Gill Sans MT"/>
                <a:cs typeface="Gill Sans MT"/>
              </a:rPr>
              <a:t>n</a:t>
            </a:r>
            <a:r>
              <a:rPr lang="en-US" sz="2118" spc="7" dirty="0">
                <a:solidFill>
                  <a:srgbClr val="333F48"/>
                </a:solidFill>
                <a:latin typeface="Gill Sans MT"/>
                <a:cs typeface="Gill Sans MT"/>
              </a:rPr>
              <a:t>c</a:t>
            </a:r>
            <a:r>
              <a:rPr lang="en-US" sz="2118" spc="50" dirty="0">
                <a:solidFill>
                  <a:srgbClr val="333F48"/>
                </a:solidFill>
                <a:latin typeface="Gill Sans MT"/>
                <a:cs typeface="Gill Sans MT"/>
              </a:rPr>
              <a:t>e</a:t>
            </a:r>
            <a:r>
              <a:rPr lang="en-US" sz="2118" spc="-26" dirty="0">
                <a:solidFill>
                  <a:srgbClr val="333F48"/>
                </a:solidFill>
                <a:latin typeface="Gill Sans MT"/>
                <a:cs typeface="Gill Sans MT"/>
              </a:rPr>
              <a:t> </a:t>
            </a:r>
            <a:r>
              <a:rPr lang="en-US" sz="2118" spc="-4" dirty="0">
                <a:solidFill>
                  <a:srgbClr val="333F48"/>
                </a:solidFill>
                <a:latin typeface="Gill Sans MT"/>
                <a:cs typeface="Gill Sans MT"/>
              </a:rPr>
              <a:t>r</a:t>
            </a:r>
            <a:r>
              <a:rPr lang="en-US" sz="2118" spc="56" dirty="0">
                <a:solidFill>
                  <a:srgbClr val="333F48"/>
                </a:solidFill>
                <a:latin typeface="Gill Sans MT"/>
                <a:cs typeface="Gill Sans MT"/>
              </a:rPr>
              <a:t>e</a:t>
            </a:r>
            <a:r>
              <a:rPr lang="en-US" sz="2118" spc="76" dirty="0">
                <a:solidFill>
                  <a:srgbClr val="333F48"/>
                </a:solidFill>
                <a:latin typeface="Gill Sans MT"/>
                <a:cs typeface="Gill Sans MT"/>
              </a:rPr>
              <a:t>q</a:t>
            </a:r>
            <a:r>
              <a:rPr lang="en-US" sz="2118" spc="73" dirty="0">
                <a:solidFill>
                  <a:srgbClr val="333F48"/>
                </a:solidFill>
                <a:latin typeface="Gill Sans MT"/>
                <a:cs typeface="Gill Sans MT"/>
              </a:rPr>
              <a:t>u</a:t>
            </a:r>
            <a:r>
              <a:rPr lang="en-US" sz="2118" spc="30" dirty="0">
                <a:solidFill>
                  <a:srgbClr val="333F48"/>
                </a:solidFill>
                <a:latin typeface="Gill Sans MT"/>
                <a:cs typeface="Gill Sans MT"/>
              </a:rPr>
              <a:t>i</a:t>
            </a:r>
            <a:r>
              <a:rPr lang="en-US" sz="2118" spc="-4" dirty="0">
                <a:solidFill>
                  <a:srgbClr val="333F48"/>
                </a:solidFill>
                <a:latin typeface="Gill Sans MT"/>
                <a:cs typeface="Gill Sans MT"/>
              </a:rPr>
              <a:t>r</a:t>
            </a:r>
            <a:r>
              <a:rPr lang="en-US" sz="2118" spc="50" dirty="0">
                <a:solidFill>
                  <a:srgbClr val="333F48"/>
                </a:solidFill>
                <a:latin typeface="Gill Sans MT"/>
                <a:cs typeface="Gill Sans MT"/>
              </a:rPr>
              <a:t>e</a:t>
            </a:r>
            <a:r>
              <a:rPr lang="en-US" sz="2118" spc="83" dirty="0">
                <a:solidFill>
                  <a:srgbClr val="333F48"/>
                </a:solidFill>
                <a:latin typeface="Gill Sans MT"/>
                <a:cs typeface="Gill Sans MT"/>
              </a:rPr>
              <a:t>m</a:t>
            </a:r>
            <a:r>
              <a:rPr lang="en-US" sz="2118" spc="50" dirty="0">
                <a:solidFill>
                  <a:srgbClr val="333F48"/>
                </a:solidFill>
                <a:latin typeface="Gill Sans MT"/>
                <a:cs typeface="Gill Sans MT"/>
              </a:rPr>
              <a:t>e</a:t>
            </a:r>
            <a:r>
              <a:rPr lang="en-US" sz="2118" spc="76" dirty="0">
                <a:solidFill>
                  <a:srgbClr val="333F48"/>
                </a:solidFill>
                <a:latin typeface="Gill Sans MT"/>
                <a:cs typeface="Gill Sans MT"/>
              </a:rPr>
              <a:t>n</a:t>
            </a:r>
            <a:r>
              <a:rPr lang="en-US" sz="2118" spc="47" dirty="0">
                <a:solidFill>
                  <a:srgbClr val="333F48"/>
                </a:solidFill>
                <a:latin typeface="Gill Sans MT"/>
                <a:cs typeface="Gill Sans MT"/>
              </a:rPr>
              <a:t>t</a:t>
            </a:r>
            <a:r>
              <a:rPr lang="en-US" sz="2118" spc="26" dirty="0">
                <a:solidFill>
                  <a:srgbClr val="333F48"/>
                </a:solidFill>
                <a:latin typeface="Gill Sans MT"/>
                <a:cs typeface="Gill Sans MT"/>
              </a:rPr>
              <a:t>s</a:t>
            </a:r>
            <a:endParaRPr lang="en-US" sz="2118" dirty="0"/>
          </a:p>
        </p:txBody>
      </p:sp>
      <p:sp>
        <p:nvSpPr>
          <p:cNvPr id="7" name="Rectangle 6"/>
          <p:cNvSpPr/>
          <p:nvPr/>
        </p:nvSpPr>
        <p:spPr>
          <a:xfrm>
            <a:off x="2387973" y="5579918"/>
            <a:ext cx="7463118" cy="781624"/>
          </a:xfrm>
          <a:prstGeom prst="rect">
            <a:avLst/>
          </a:prstGeom>
        </p:spPr>
        <p:txBody>
          <a:bodyPr wrap="square">
            <a:spAutoFit/>
          </a:bodyPr>
          <a:lstStyle/>
          <a:p>
            <a:pPr marL="8458"/>
            <a:r>
              <a:rPr lang="en-US" sz="1588" spc="80" dirty="0">
                <a:solidFill>
                  <a:srgbClr val="0086BF"/>
                </a:solidFill>
                <a:latin typeface="Calibri"/>
                <a:cs typeface="Calibri"/>
              </a:rPr>
              <a:t>Ge</a:t>
            </a:r>
            <a:r>
              <a:rPr lang="en-US" sz="1588" spc="76" dirty="0">
                <a:solidFill>
                  <a:srgbClr val="0086BF"/>
                </a:solidFill>
                <a:latin typeface="Calibri"/>
                <a:cs typeface="Calibri"/>
              </a:rPr>
              <a:t>tt</a:t>
            </a:r>
            <a:r>
              <a:rPr lang="en-US" sz="1588" spc="43" dirty="0">
                <a:solidFill>
                  <a:srgbClr val="0086BF"/>
                </a:solidFill>
                <a:latin typeface="Calibri"/>
                <a:cs typeface="Calibri"/>
              </a:rPr>
              <a:t>i</a:t>
            </a:r>
            <a:r>
              <a:rPr lang="en-US" sz="1588" spc="103" dirty="0">
                <a:solidFill>
                  <a:srgbClr val="0086BF"/>
                </a:solidFill>
                <a:latin typeface="Calibri"/>
                <a:cs typeface="Calibri"/>
              </a:rPr>
              <a:t>n</a:t>
            </a:r>
            <a:r>
              <a:rPr lang="en-US" sz="1588" spc="150" dirty="0">
                <a:solidFill>
                  <a:srgbClr val="0086BF"/>
                </a:solidFill>
                <a:latin typeface="Calibri"/>
                <a:cs typeface="Calibri"/>
              </a:rPr>
              <a:t>g</a:t>
            </a:r>
            <a:r>
              <a:rPr lang="en-US" sz="1588" spc="26" dirty="0">
                <a:solidFill>
                  <a:srgbClr val="0086BF"/>
                </a:solidFill>
                <a:latin typeface="Calibri"/>
                <a:cs typeface="Calibri"/>
              </a:rPr>
              <a:t> </a:t>
            </a:r>
            <a:r>
              <a:rPr lang="en-US" sz="1588" spc="73" dirty="0">
                <a:solidFill>
                  <a:srgbClr val="0086BF"/>
                </a:solidFill>
                <a:latin typeface="Calibri"/>
                <a:cs typeface="Calibri"/>
              </a:rPr>
              <a:t>S</a:t>
            </a:r>
            <a:r>
              <a:rPr lang="en-US" sz="1588" spc="66" dirty="0">
                <a:solidFill>
                  <a:srgbClr val="0086BF"/>
                </a:solidFill>
                <a:latin typeface="Calibri"/>
                <a:cs typeface="Calibri"/>
              </a:rPr>
              <a:t>t</a:t>
            </a:r>
            <a:r>
              <a:rPr lang="en-US" sz="1588" spc="96" dirty="0">
                <a:solidFill>
                  <a:srgbClr val="0086BF"/>
                </a:solidFill>
                <a:latin typeface="Calibri"/>
                <a:cs typeface="Calibri"/>
              </a:rPr>
              <a:t>a</a:t>
            </a:r>
            <a:r>
              <a:rPr lang="en-US" sz="1588" spc="83" dirty="0">
                <a:solidFill>
                  <a:srgbClr val="0086BF"/>
                </a:solidFill>
                <a:latin typeface="Calibri"/>
                <a:cs typeface="Calibri"/>
              </a:rPr>
              <a:t>r</a:t>
            </a:r>
            <a:r>
              <a:rPr lang="en-US" sz="1588" spc="66" dirty="0">
                <a:solidFill>
                  <a:srgbClr val="0086BF"/>
                </a:solidFill>
                <a:latin typeface="Calibri"/>
                <a:cs typeface="Calibri"/>
              </a:rPr>
              <a:t>t</a:t>
            </a:r>
            <a:r>
              <a:rPr lang="en-US" sz="1588" spc="90" dirty="0">
                <a:solidFill>
                  <a:srgbClr val="0086BF"/>
                </a:solidFill>
                <a:latin typeface="Calibri"/>
                <a:cs typeface="Calibri"/>
              </a:rPr>
              <a:t>ed</a:t>
            </a:r>
            <a:endParaRPr lang="en-US" sz="1588" dirty="0">
              <a:latin typeface="Calibri"/>
              <a:cs typeface="Calibri"/>
            </a:endParaRPr>
          </a:p>
          <a:p>
            <a:pPr marL="8458" marR="56242">
              <a:lnSpc>
                <a:spcPts val="933"/>
              </a:lnSpc>
              <a:spcBef>
                <a:spcPts val="693"/>
              </a:spcBef>
            </a:pPr>
            <a:r>
              <a:rPr lang="en-US" sz="1235" spc="40" dirty="0">
                <a:solidFill>
                  <a:srgbClr val="0086BF"/>
                </a:solidFill>
                <a:latin typeface="Gill Sans MT"/>
                <a:cs typeface="Gill Sans MT"/>
              </a:rPr>
              <a:t>A</a:t>
            </a:r>
            <a:r>
              <a:rPr lang="en-US" sz="1235" spc="-34" dirty="0">
                <a:solidFill>
                  <a:srgbClr val="0086BF"/>
                </a:solidFill>
                <a:latin typeface="Gill Sans MT"/>
                <a:cs typeface="Gill Sans MT"/>
              </a:rPr>
              <a:t> </a:t>
            </a:r>
            <a:r>
              <a:rPr lang="en-US" sz="1235" spc="80" dirty="0">
                <a:solidFill>
                  <a:srgbClr val="0086BF"/>
                </a:solidFill>
                <a:latin typeface="Gill Sans MT"/>
                <a:cs typeface="Gill Sans MT"/>
              </a:rPr>
              <a:t>nu</a:t>
            </a:r>
            <a:r>
              <a:rPr lang="en-US" sz="1235" spc="86" dirty="0">
                <a:solidFill>
                  <a:srgbClr val="0086BF"/>
                </a:solidFill>
                <a:latin typeface="Gill Sans MT"/>
                <a:cs typeface="Gill Sans MT"/>
              </a:rPr>
              <a:t>m</a:t>
            </a:r>
            <a:r>
              <a:rPr lang="en-US" sz="1235" spc="94" dirty="0">
                <a:solidFill>
                  <a:srgbClr val="0086BF"/>
                </a:solidFill>
                <a:latin typeface="Gill Sans MT"/>
                <a:cs typeface="Gill Sans MT"/>
              </a:rPr>
              <a:t>b</a:t>
            </a:r>
            <a:r>
              <a:rPr lang="en-US" sz="1235" spc="53" dirty="0">
                <a:solidFill>
                  <a:srgbClr val="0086BF"/>
                </a:solidFill>
                <a:latin typeface="Gill Sans MT"/>
                <a:cs typeface="Gill Sans MT"/>
              </a:rPr>
              <a:t>e</a:t>
            </a:r>
            <a:r>
              <a:rPr lang="en-US" sz="1235" spc="-7" dirty="0">
                <a:solidFill>
                  <a:srgbClr val="0086BF"/>
                </a:solidFill>
                <a:latin typeface="Gill Sans MT"/>
                <a:cs typeface="Gill Sans MT"/>
              </a:rPr>
              <a:t>r</a:t>
            </a:r>
            <a:r>
              <a:rPr lang="en-US" sz="1235" spc="-34" dirty="0">
                <a:solidFill>
                  <a:srgbClr val="0086BF"/>
                </a:solidFill>
                <a:latin typeface="Gill Sans MT"/>
                <a:cs typeface="Gill Sans MT"/>
              </a:rPr>
              <a:t> </a:t>
            </a:r>
            <a:r>
              <a:rPr lang="en-US" sz="1235" spc="37" dirty="0">
                <a:solidFill>
                  <a:srgbClr val="0086BF"/>
                </a:solidFill>
                <a:latin typeface="Gill Sans MT"/>
                <a:cs typeface="Gill Sans MT"/>
              </a:rPr>
              <a:t>o</a:t>
            </a:r>
            <a:r>
              <a:rPr lang="en-US" sz="1235" spc="107" dirty="0">
                <a:solidFill>
                  <a:srgbClr val="0086BF"/>
                </a:solidFill>
                <a:latin typeface="Gill Sans MT"/>
                <a:cs typeface="Gill Sans MT"/>
              </a:rPr>
              <a:t>f</a:t>
            </a:r>
            <a:r>
              <a:rPr lang="en-US" sz="1235" spc="-34" dirty="0">
                <a:solidFill>
                  <a:srgbClr val="0086BF"/>
                </a:solidFill>
                <a:latin typeface="Gill Sans MT"/>
                <a:cs typeface="Gill Sans MT"/>
              </a:rPr>
              <a:t> </a:t>
            </a:r>
            <a:r>
              <a:rPr lang="en-US" sz="1235" spc="17" dirty="0">
                <a:solidFill>
                  <a:srgbClr val="0086BF"/>
                </a:solidFill>
                <a:latin typeface="Gill Sans MT"/>
                <a:cs typeface="Gill Sans MT"/>
              </a:rPr>
              <a:t>s</a:t>
            </a:r>
            <a:r>
              <a:rPr lang="en-US" sz="1235" spc="30" dirty="0">
                <a:solidFill>
                  <a:srgbClr val="0086BF"/>
                </a:solidFill>
                <a:latin typeface="Gill Sans MT"/>
                <a:cs typeface="Gill Sans MT"/>
              </a:rPr>
              <a:t>t</a:t>
            </a:r>
            <a:r>
              <a:rPr lang="en-US" sz="1235" spc="86" dirty="0">
                <a:solidFill>
                  <a:srgbClr val="0086BF"/>
                </a:solidFill>
                <a:latin typeface="Gill Sans MT"/>
                <a:cs typeface="Gill Sans MT"/>
              </a:rPr>
              <a:t>u</a:t>
            </a:r>
            <a:r>
              <a:rPr lang="en-US" sz="1235" spc="73" dirty="0">
                <a:solidFill>
                  <a:srgbClr val="0086BF"/>
                </a:solidFill>
                <a:latin typeface="Gill Sans MT"/>
                <a:cs typeface="Gill Sans MT"/>
              </a:rPr>
              <a:t>d</a:t>
            </a:r>
            <a:r>
              <a:rPr lang="en-US" sz="1235" spc="37" dirty="0">
                <a:solidFill>
                  <a:srgbClr val="0086BF"/>
                </a:solidFill>
                <a:latin typeface="Gill Sans MT"/>
                <a:cs typeface="Gill Sans MT"/>
              </a:rPr>
              <a:t>i</a:t>
            </a:r>
            <a:r>
              <a:rPr lang="en-US" sz="1235" spc="60" dirty="0">
                <a:solidFill>
                  <a:srgbClr val="0086BF"/>
                </a:solidFill>
                <a:latin typeface="Gill Sans MT"/>
                <a:cs typeface="Gill Sans MT"/>
              </a:rPr>
              <a:t>e</a:t>
            </a:r>
            <a:r>
              <a:rPr lang="en-US" sz="1235" spc="10" dirty="0">
                <a:solidFill>
                  <a:srgbClr val="0086BF"/>
                </a:solidFill>
                <a:latin typeface="Gill Sans MT"/>
                <a:cs typeface="Gill Sans MT"/>
              </a:rPr>
              <a:t>s</a:t>
            </a:r>
            <a:r>
              <a:rPr lang="en-US" sz="1235" spc="-34" dirty="0">
                <a:solidFill>
                  <a:srgbClr val="0086BF"/>
                </a:solidFill>
                <a:latin typeface="Gill Sans MT"/>
                <a:cs typeface="Gill Sans MT"/>
              </a:rPr>
              <a:t> </a:t>
            </a:r>
            <a:r>
              <a:rPr lang="en-US" sz="1235" spc="4" dirty="0">
                <a:solidFill>
                  <a:srgbClr val="0086BF"/>
                </a:solidFill>
                <a:latin typeface="Gill Sans MT"/>
                <a:cs typeface="Gill Sans MT"/>
              </a:rPr>
              <a:t>s</a:t>
            </a:r>
            <a:r>
              <a:rPr lang="en-US" sz="1235" spc="86" dirty="0">
                <a:solidFill>
                  <a:srgbClr val="0086BF"/>
                </a:solidFill>
                <a:latin typeface="Gill Sans MT"/>
                <a:cs typeface="Gill Sans MT"/>
              </a:rPr>
              <a:t>h</a:t>
            </a:r>
            <a:r>
              <a:rPr lang="en-US" sz="1235" spc="40" dirty="0">
                <a:solidFill>
                  <a:srgbClr val="0086BF"/>
                </a:solidFill>
                <a:latin typeface="Gill Sans MT"/>
                <a:cs typeface="Gill Sans MT"/>
              </a:rPr>
              <a:t>o</a:t>
            </a:r>
            <a:r>
              <a:rPr lang="en-US" sz="1235" spc="83" dirty="0">
                <a:solidFill>
                  <a:srgbClr val="0086BF"/>
                </a:solidFill>
                <a:latin typeface="Gill Sans MT"/>
                <a:cs typeface="Gill Sans MT"/>
              </a:rPr>
              <a:t>w</a:t>
            </a:r>
            <a:r>
              <a:rPr lang="en-US" sz="1235" spc="-34" dirty="0">
                <a:solidFill>
                  <a:srgbClr val="0086BF"/>
                </a:solidFill>
                <a:latin typeface="Gill Sans MT"/>
                <a:cs typeface="Gill Sans MT"/>
              </a:rPr>
              <a:t> </a:t>
            </a:r>
            <a:r>
              <a:rPr lang="en-US" sz="1235" spc="30" dirty="0">
                <a:solidFill>
                  <a:srgbClr val="0086BF"/>
                </a:solidFill>
                <a:latin typeface="Gill Sans MT"/>
                <a:cs typeface="Gill Sans MT"/>
              </a:rPr>
              <a:t>t</a:t>
            </a:r>
            <a:r>
              <a:rPr lang="en-US" sz="1235" spc="83" dirty="0">
                <a:solidFill>
                  <a:srgbClr val="0086BF"/>
                </a:solidFill>
                <a:latin typeface="Gill Sans MT"/>
                <a:cs typeface="Gill Sans MT"/>
              </a:rPr>
              <a:t>h</a:t>
            </a:r>
            <a:r>
              <a:rPr lang="en-US" sz="1235" spc="96" dirty="0">
                <a:solidFill>
                  <a:srgbClr val="0086BF"/>
                </a:solidFill>
                <a:latin typeface="Gill Sans MT"/>
                <a:cs typeface="Gill Sans MT"/>
              </a:rPr>
              <a:t>a</a:t>
            </a:r>
            <a:r>
              <a:rPr lang="en-US" sz="1235" spc="40" dirty="0">
                <a:solidFill>
                  <a:srgbClr val="0086BF"/>
                </a:solidFill>
                <a:latin typeface="Gill Sans MT"/>
                <a:cs typeface="Gill Sans MT"/>
              </a:rPr>
              <a:t>t</a:t>
            </a:r>
            <a:r>
              <a:rPr lang="en-US" sz="1235" spc="-34" dirty="0">
                <a:solidFill>
                  <a:srgbClr val="0086BF"/>
                </a:solidFill>
                <a:latin typeface="Gill Sans MT"/>
                <a:cs typeface="Gill Sans MT"/>
              </a:rPr>
              <a:t> </a:t>
            </a:r>
            <a:r>
              <a:rPr lang="en-US" sz="1235" spc="34" dirty="0">
                <a:solidFill>
                  <a:srgbClr val="0086BF"/>
                </a:solidFill>
                <a:highlight>
                  <a:srgbClr val="FFFF00"/>
                </a:highlight>
                <a:latin typeface="Gill Sans MT"/>
                <a:cs typeface="Gill Sans MT"/>
              </a:rPr>
              <a:t>i</a:t>
            </a:r>
            <a:r>
              <a:rPr lang="en-US" sz="1235" spc="90" dirty="0">
                <a:solidFill>
                  <a:srgbClr val="0086BF"/>
                </a:solidFill>
                <a:highlight>
                  <a:srgbClr val="FFFF00"/>
                </a:highlight>
                <a:latin typeface="Gill Sans MT"/>
                <a:cs typeface="Gill Sans MT"/>
              </a:rPr>
              <a:t>m</a:t>
            </a:r>
            <a:r>
              <a:rPr lang="en-US" sz="1235" spc="86" dirty="0">
                <a:solidFill>
                  <a:srgbClr val="0086BF"/>
                </a:solidFill>
                <a:highlight>
                  <a:srgbClr val="FFFF00"/>
                </a:highlight>
                <a:latin typeface="Gill Sans MT"/>
                <a:cs typeface="Gill Sans MT"/>
              </a:rPr>
              <a:t>p</a:t>
            </a:r>
            <a:r>
              <a:rPr lang="en-US" sz="1235" spc="34" dirty="0">
                <a:solidFill>
                  <a:srgbClr val="0086BF"/>
                </a:solidFill>
                <a:highlight>
                  <a:srgbClr val="FFFF00"/>
                </a:highlight>
                <a:latin typeface="Gill Sans MT"/>
                <a:cs typeface="Gill Sans MT"/>
              </a:rPr>
              <a:t>l</a:t>
            </a:r>
            <a:r>
              <a:rPr lang="en-US" sz="1235" spc="53" dirty="0">
                <a:solidFill>
                  <a:srgbClr val="0086BF"/>
                </a:solidFill>
                <a:highlight>
                  <a:srgbClr val="FFFF00"/>
                </a:highlight>
                <a:latin typeface="Gill Sans MT"/>
                <a:cs typeface="Gill Sans MT"/>
              </a:rPr>
              <a:t>e</a:t>
            </a:r>
            <a:r>
              <a:rPr lang="en-US" sz="1235" spc="94" dirty="0">
                <a:solidFill>
                  <a:srgbClr val="0086BF"/>
                </a:solidFill>
                <a:highlight>
                  <a:srgbClr val="FFFF00"/>
                </a:highlight>
                <a:latin typeface="Gill Sans MT"/>
                <a:cs typeface="Gill Sans MT"/>
              </a:rPr>
              <a:t>m</a:t>
            </a:r>
            <a:r>
              <a:rPr lang="en-US" sz="1235" spc="53" dirty="0">
                <a:solidFill>
                  <a:srgbClr val="0086BF"/>
                </a:solidFill>
                <a:highlight>
                  <a:srgbClr val="FFFF00"/>
                </a:highlight>
                <a:latin typeface="Gill Sans MT"/>
                <a:cs typeface="Gill Sans MT"/>
              </a:rPr>
              <a:t>e</a:t>
            </a:r>
            <a:r>
              <a:rPr lang="en-US" sz="1235" spc="83" dirty="0">
                <a:solidFill>
                  <a:srgbClr val="0086BF"/>
                </a:solidFill>
                <a:highlight>
                  <a:srgbClr val="FFFF00"/>
                </a:highlight>
                <a:latin typeface="Gill Sans MT"/>
                <a:cs typeface="Gill Sans MT"/>
              </a:rPr>
              <a:t>n</a:t>
            </a:r>
            <a:r>
              <a:rPr lang="en-US" sz="1235" spc="43" dirty="0">
                <a:solidFill>
                  <a:srgbClr val="0086BF"/>
                </a:solidFill>
                <a:highlight>
                  <a:srgbClr val="FFFF00"/>
                </a:highlight>
                <a:latin typeface="Gill Sans MT"/>
                <a:cs typeface="Gill Sans MT"/>
              </a:rPr>
              <a:t>t</a:t>
            </a:r>
            <a:r>
              <a:rPr lang="en-US" sz="1235" spc="96" dirty="0">
                <a:solidFill>
                  <a:srgbClr val="0086BF"/>
                </a:solidFill>
                <a:highlight>
                  <a:srgbClr val="FFFF00"/>
                </a:highlight>
                <a:latin typeface="Gill Sans MT"/>
                <a:cs typeface="Gill Sans MT"/>
              </a:rPr>
              <a:t>a</a:t>
            </a:r>
            <a:r>
              <a:rPr lang="en-US" sz="1235" spc="30" dirty="0">
                <a:solidFill>
                  <a:srgbClr val="0086BF"/>
                </a:solidFill>
                <a:highlight>
                  <a:srgbClr val="FFFF00"/>
                </a:highlight>
                <a:latin typeface="Gill Sans MT"/>
                <a:cs typeface="Gill Sans MT"/>
              </a:rPr>
              <a:t>t</a:t>
            </a:r>
            <a:r>
              <a:rPr lang="en-US" sz="1235" spc="34" dirty="0">
                <a:solidFill>
                  <a:srgbClr val="0086BF"/>
                </a:solidFill>
                <a:highlight>
                  <a:srgbClr val="FFFF00"/>
                </a:highlight>
                <a:latin typeface="Gill Sans MT"/>
                <a:cs typeface="Gill Sans MT"/>
              </a:rPr>
              <a:t>i</a:t>
            </a:r>
            <a:r>
              <a:rPr lang="en-US" sz="1235" spc="40" dirty="0">
                <a:solidFill>
                  <a:srgbClr val="0086BF"/>
                </a:solidFill>
                <a:highlight>
                  <a:srgbClr val="FFFF00"/>
                </a:highlight>
                <a:latin typeface="Gill Sans MT"/>
                <a:cs typeface="Gill Sans MT"/>
              </a:rPr>
              <a:t>o</a:t>
            </a:r>
            <a:r>
              <a:rPr lang="en-US" sz="1235" spc="90" dirty="0">
                <a:solidFill>
                  <a:srgbClr val="0086BF"/>
                </a:solidFill>
                <a:highlight>
                  <a:srgbClr val="FFFF00"/>
                </a:highlight>
                <a:latin typeface="Gill Sans MT"/>
                <a:cs typeface="Gill Sans MT"/>
              </a:rPr>
              <a:t>n</a:t>
            </a:r>
            <a:r>
              <a:rPr lang="en-US" sz="1235" spc="50" dirty="0">
                <a:solidFill>
                  <a:srgbClr val="0086BF"/>
                </a:solidFill>
                <a:highlight>
                  <a:srgbClr val="FFFF00"/>
                </a:highlight>
                <a:latin typeface="Gill Sans MT"/>
                <a:cs typeface="Gill Sans MT"/>
              </a:rPr>
              <a:t> </a:t>
            </a:r>
            <a:r>
              <a:rPr lang="en-US" sz="1235" spc="37" dirty="0">
                <a:solidFill>
                  <a:srgbClr val="0086BF"/>
                </a:solidFill>
                <a:highlight>
                  <a:srgbClr val="FFFF00"/>
                </a:highlight>
                <a:latin typeface="Gill Sans MT"/>
                <a:cs typeface="Gill Sans MT"/>
              </a:rPr>
              <a:t>o</a:t>
            </a:r>
            <a:r>
              <a:rPr lang="en-US" sz="1235" spc="107" dirty="0">
                <a:solidFill>
                  <a:srgbClr val="0086BF"/>
                </a:solidFill>
                <a:highlight>
                  <a:srgbClr val="FFFF00"/>
                </a:highlight>
                <a:latin typeface="Gill Sans MT"/>
                <a:cs typeface="Gill Sans MT"/>
              </a:rPr>
              <a:t>f</a:t>
            </a:r>
            <a:r>
              <a:rPr lang="en-US" sz="1235" spc="-34" dirty="0">
                <a:solidFill>
                  <a:srgbClr val="0086BF"/>
                </a:solidFill>
                <a:highlight>
                  <a:srgbClr val="FFFF00"/>
                </a:highlight>
                <a:latin typeface="Gill Sans MT"/>
                <a:cs typeface="Gill Sans MT"/>
              </a:rPr>
              <a:t> </a:t>
            </a:r>
            <a:r>
              <a:rPr lang="en-US" sz="1235" spc="30" dirty="0">
                <a:solidFill>
                  <a:srgbClr val="0086BF"/>
                </a:solidFill>
                <a:highlight>
                  <a:srgbClr val="FFFF00"/>
                </a:highlight>
                <a:latin typeface="Gill Sans MT"/>
                <a:cs typeface="Gill Sans MT"/>
              </a:rPr>
              <a:t>t</a:t>
            </a:r>
            <a:r>
              <a:rPr lang="en-US" sz="1235" spc="90" dirty="0">
                <a:solidFill>
                  <a:srgbClr val="0086BF"/>
                </a:solidFill>
                <a:highlight>
                  <a:srgbClr val="FFFF00"/>
                </a:highlight>
                <a:latin typeface="Gill Sans MT"/>
                <a:cs typeface="Gill Sans MT"/>
              </a:rPr>
              <a:t>h</a:t>
            </a:r>
            <a:r>
              <a:rPr lang="en-US" sz="1235" spc="60" dirty="0">
                <a:solidFill>
                  <a:srgbClr val="0086BF"/>
                </a:solidFill>
                <a:highlight>
                  <a:srgbClr val="FFFF00"/>
                </a:highlight>
                <a:latin typeface="Gill Sans MT"/>
                <a:cs typeface="Gill Sans MT"/>
              </a:rPr>
              <a:t>e</a:t>
            </a:r>
            <a:r>
              <a:rPr lang="en-US" sz="1235" spc="-34" dirty="0">
                <a:solidFill>
                  <a:srgbClr val="0086BF"/>
                </a:solidFill>
                <a:highlight>
                  <a:srgbClr val="FFFF00"/>
                </a:highlight>
                <a:latin typeface="Gill Sans MT"/>
                <a:cs typeface="Gill Sans MT"/>
              </a:rPr>
              <a:t> </a:t>
            </a:r>
            <a:r>
              <a:rPr lang="en-US" sz="1235" spc="20" dirty="0">
                <a:solidFill>
                  <a:srgbClr val="0086BF"/>
                </a:solidFill>
                <a:highlight>
                  <a:srgbClr val="FFFF00"/>
                </a:highlight>
                <a:latin typeface="Gill Sans MT"/>
                <a:cs typeface="Gill Sans MT"/>
              </a:rPr>
              <a:t>F</a:t>
            </a:r>
            <a:r>
              <a:rPr lang="en-US" sz="1235" spc="34" dirty="0">
                <a:solidFill>
                  <a:srgbClr val="0086BF"/>
                </a:solidFill>
                <a:highlight>
                  <a:srgbClr val="FFFF00"/>
                </a:highlight>
                <a:latin typeface="Gill Sans MT"/>
                <a:cs typeface="Gill Sans MT"/>
              </a:rPr>
              <a:t>i</a:t>
            </a:r>
            <a:r>
              <a:rPr lang="en-US" sz="1235" dirty="0">
                <a:solidFill>
                  <a:srgbClr val="0086BF"/>
                </a:solidFill>
                <a:highlight>
                  <a:srgbClr val="FFFF00"/>
                </a:highlight>
                <a:latin typeface="Gill Sans MT"/>
                <a:cs typeface="Gill Sans MT"/>
              </a:rPr>
              <a:t>r</a:t>
            </a:r>
            <a:r>
              <a:rPr lang="en-US" sz="1235" spc="17" dirty="0">
                <a:solidFill>
                  <a:srgbClr val="0086BF"/>
                </a:solidFill>
                <a:highlight>
                  <a:srgbClr val="FFFF00"/>
                </a:highlight>
                <a:latin typeface="Gill Sans MT"/>
                <a:cs typeface="Gill Sans MT"/>
              </a:rPr>
              <a:t>s</a:t>
            </a:r>
            <a:r>
              <a:rPr lang="en-US" sz="1235" spc="40" dirty="0">
                <a:solidFill>
                  <a:srgbClr val="0086BF"/>
                </a:solidFill>
                <a:highlight>
                  <a:srgbClr val="FFFF00"/>
                </a:highlight>
                <a:latin typeface="Gill Sans MT"/>
                <a:cs typeface="Gill Sans MT"/>
              </a:rPr>
              <a:t>t</a:t>
            </a:r>
            <a:r>
              <a:rPr lang="en-US" sz="1235" spc="-34" dirty="0">
                <a:solidFill>
                  <a:srgbClr val="0086BF"/>
                </a:solidFill>
                <a:highlight>
                  <a:srgbClr val="FFFF00"/>
                </a:highlight>
                <a:latin typeface="Gill Sans MT"/>
                <a:cs typeface="Gill Sans MT"/>
              </a:rPr>
              <a:t> </a:t>
            </a:r>
            <a:r>
              <a:rPr lang="en-US" sz="1235" spc="64" dirty="0">
                <a:solidFill>
                  <a:srgbClr val="0086BF"/>
                </a:solidFill>
                <a:highlight>
                  <a:srgbClr val="FFFF00"/>
                </a:highlight>
                <a:latin typeface="Gill Sans MT"/>
                <a:cs typeface="Gill Sans MT"/>
              </a:rPr>
              <a:t>5</a:t>
            </a:r>
            <a:r>
              <a:rPr lang="en-US" sz="1235" spc="-34" dirty="0">
                <a:solidFill>
                  <a:srgbClr val="0086BF"/>
                </a:solidFill>
                <a:highlight>
                  <a:srgbClr val="FFFF00"/>
                </a:highlight>
                <a:latin typeface="Gill Sans MT"/>
                <a:cs typeface="Gill Sans MT"/>
              </a:rPr>
              <a:t> </a:t>
            </a:r>
            <a:r>
              <a:rPr lang="en-US" sz="1235" spc="-83" dirty="0">
                <a:solidFill>
                  <a:srgbClr val="0086BF"/>
                </a:solidFill>
                <a:latin typeface="Gill Sans MT"/>
                <a:cs typeface="Gill Sans MT"/>
              </a:rPr>
              <a:t>C</a:t>
            </a:r>
            <a:r>
              <a:rPr lang="en-US" sz="1235" spc="34" dirty="0">
                <a:solidFill>
                  <a:srgbClr val="0086BF"/>
                </a:solidFill>
                <a:latin typeface="Gill Sans MT"/>
                <a:cs typeface="Gill Sans MT"/>
              </a:rPr>
              <a:t>I</a:t>
            </a:r>
            <a:r>
              <a:rPr lang="en-US" sz="1235" spc="37" dirty="0">
                <a:solidFill>
                  <a:srgbClr val="0086BF"/>
                </a:solidFill>
                <a:latin typeface="Gill Sans MT"/>
                <a:cs typeface="Gill Sans MT"/>
              </a:rPr>
              <a:t>S</a:t>
            </a:r>
            <a:r>
              <a:rPr lang="en-US" sz="1235" spc="-34" dirty="0">
                <a:solidFill>
                  <a:srgbClr val="0086BF"/>
                </a:solidFill>
                <a:latin typeface="Gill Sans MT"/>
                <a:cs typeface="Gill Sans MT"/>
              </a:rPr>
              <a:t> </a:t>
            </a:r>
            <a:r>
              <a:rPr lang="en-US" sz="1235" spc="-83" dirty="0">
                <a:solidFill>
                  <a:srgbClr val="0086BF"/>
                </a:solidFill>
                <a:latin typeface="Gill Sans MT"/>
                <a:cs typeface="Gill Sans MT"/>
              </a:rPr>
              <a:t>C</a:t>
            </a:r>
            <a:r>
              <a:rPr lang="en-US" sz="1235" spc="40" dirty="0">
                <a:solidFill>
                  <a:srgbClr val="0086BF"/>
                </a:solidFill>
                <a:latin typeface="Gill Sans MT"/>
                <a:cs typeface="Gill Sans MT"/>
              </a:rPr>
              <a:t>o</a:t>
            </a:r>
            <a:r>
              <a:rPr lang="en-US" sz="1235" spc="83" dirty="0">
                <a:solidFill>
                  <a:srgbClr val="0086BF"/>
                </a:solidFill>
                <a:latin typeface="Gill Sans MT"/>
                <a:cs typeface="Gill Sans MT"/>
              </a:rPr>
              <a:t>n</a:t>
            </a:r>
            <a:r>
              <a:rPr lang="en-US" sz="1235" spc="34" dirty="0">
                <a:solidFill>
                  <a:srgbClr val="0086BF"/>
                </a:solidFill>
                <a:latin typeface="Gill Sans MT"/>
                <a:cs typeface="Gill Sans MT"/>
              </a:rPr>
              <a:t>t</a:t>
            </a:r>
            <a:r>
              <a:rPr lang="en-US" sz="1235" spc="-13" dirty="0">
                <a:solidFill>
                  <a:srgbClr val="0086BF"/>
                </a:solidFill>
                <a:latin typeface="Gill Sans MT"/>
                <a:cs typeface="Gill Sans MT"/>
              </a:rPr>
              <a:t>r</a:t>
            </a:r>
            <a:r>
              <a:rPr lang="en-US" sz="1235" spc="40" dirty="0">
                <a:solidFill>
                  <a:srgbClr val="0086BF"/>
                </a:solidFill>
                <a:latin typeface="Gill Sans MT"/>
                <a:cs typeface="Gill Sans MT"/>
              </a:rPr>
              <a:t>o</a:t>
            </a:r>
            <a:r>
              <a:rPr lang="en-US" sz="1235" spc="37" dirty="0">
                <a:solidFill>
                  <a:srgbClr val="0086BF"/>
                </a:solidFill>
                <a:latin typeface="Gill Sans MT"/>
                <a:cs typeface="Gill Sans MT"/>
              </a:rPr>
              <a:t>l</a:t>
            </a:r>
            <a:r>
              <a:rPr lang="en-US" sz="1235" spc="10" dirty="0">
                <a:solidFill>
                  <a:srgbClr val="0086BF"/>
                </a:solidFill>
                <a:latin typeface="Gill Sans MT"/>
                <a:cs typeface="Gill Sans MT"/>
              </a:rPr>
              <a:t>s</a:t>
            </a:r>
            <a:r>
              <a:rPr lang="en-US" sz="1235" spc="-34" dirty="0">
                <a:solidFill>
                  <a:srgbClr val="0086BF"/>
                </a:solidFill>
                <a:latin typeface="Gill Sans MT"/>
                <a:cs typeface="Gill Sans MT"/>
              </a:rPr>
              <a:t> </a:t>
            </a:r>
            <a:r>
              <a:rPr lang="en-US" sz="1235" spc="86" dirty="0">
                <a:solidFill>
                  <a:srgbClr val="0086BF"/>
                </a:solidFill>
                <a:latin typeface="Gill Sans MT"/>
                <a:cs typeface="Gill Sans MT"/>
              </a:rPr>
              <a:t>p</a:t>
            </a:r>
            <a:r>
              <a:rPr lang="en-US" sz="1235" spc="-13" dirty="0">
                <a:solidFill>
                  <a:srgbClr val="0086BF"/>
                </a:solidFill>
                <a:latin typeface="Gill Sans MT"/>
                <a:cs typeface="Gill Sans MT"/>
              </a:rPr>
              <a:t>r</a:t>
            </a:r>
            <a:r>
              <a:rPr lang="en-US" sz="1235" spc="34" dirty="0">
                <a:solidFill>
                  <a:srgbClr val="0086BF"/>
                </a:solidFill>
                <a:latin typeface="Gill Sans MT"/>
                <a:cs typeface="Gill Sans MT"/>
              </a:rPr>
              <a:t>o</a:t>
            </a:r>
            <a:r>
              <a:rPr lang="en-US" sz="1235" spc="40" dirty="0">
                <a:solidFill>
                  <a:srgbClr val="0086BF"/>
                </a:solidFill>
                <a:latin typeface="Gill Sans MT"/>
                <a:cs typeface="Gill Sans MT"/>
              </a:rPr>
              <a:t>v</a:t>
            </a:r>
            <a:r>
              <a:rPr lang="en-US" sz="1235" spc="37" dirty="0">
                <a:solidFill>
                  <a:srgbClr val="0086BF"/>
                </a:solidFill>
                <a:latin typeface="Gill Sans MT"/>
                <a:cs typeface="Gill Sans MT"/>
              </a:rPr>
              <a:t>i</a:t>
            </a:r>
            <a:r>
              <a:rPr lang="en-US" sz="1235" spc="76" dirty="0">
                <a:solidFill>
                  <a:srgbClr val="0086BF"/>
                </a:solidFill>
                <a:latin typeface="Gill Sans MT"/>
                <a:cs typeface="Gill Sans MT"/>
              </a:rPr>
              <a:t>d</a:t>
            </a:r>
            <a:r>
              <a:rPr lang="en-US" sz="1235" spc="60" dirty="0">
                <a:solidFill>
                  <a:srgbClr val="0086BF"/>
                </a:solidFill>
                <a:latin typeface="Gill Sans MT"/>
                <a:cs typeface="Gill Sans MT"/>
              </a:rPr>
              <a:t>e</a:t>
            </a:r>
            <a:r>
              <a:rPr lang="en-US" sz="1235" spc="10" dirty="0">
                <a:solidFill>
                  <a:srgbClr val="0086BF"/>
                </a:solidFill>
                <a:latin typeface="Gill Sans MT"/>
                <a:cs typeface="Gill Sans MT"/>
              </a:rPr>
              <a:t>s</a:t>
            </a:r>
            <a:r>
              <a:rPr lang="en-US" sz="1235" spc="-34" dirty="0">
                <a:solidFill>
                  <a:srgbClr val="0086BF"/>
                </a:solidFill>
                <a:latin typeface="Gill Sans MT"/>
                <a:cs typeface="Gill Sans MT"/>
              </a:rPr>
              <a:t> </a:t>
            </a:r>
            <a:r>
              <a:rPr lang="en-US" sz="1235" spc="94" dirty="0">
                <a:solidFill>
                  <a:srgbClr val="0086BF"/>
                </a:solidFill>
                <a:latin typeface="Gill Sans MT"/>
                <a:cs typeface="Gill Sans MT"/>
              </a:rPr>
              <a:t>a</a:t>
            </a:r>
            <a:r>
              <a:rPr lang="en-US" sz="1235" spc="90" dirty="0">
                <a:solidFill>
                  <a:srgbClr val="0086BF"/>
                </a:solidFill>
                <a:latin typeface="Gill Sans MT"/>
                <a:cs typeface="Gill Sans MT"/>
              </a:rPr>
              <a:t>n</a:t>
            </a:r>
            <a:r>
              <a:rPr lang="en-US" sz="1235" spc="-34" dirty="0">
                <a:solidFill>
                  <a:srgbClr val="0086BF"/>
                </a:solidFill>
                <a:latin typeface="Gill Sans MT"/>
                <a:cs typeface="Gill Sans MT"/>
              </a:rPr>
              <a:t> </a:t>
            </a:r>
            <a:r>
              <a:rPr lang="en-US" sz="1235" spc="60" dirty="0">
                <a:solidFill>
                  <a:srgbClr val="0086BF"/>
                </a:solidFill>
                <a:highlight>
                  <a:srgbClr val="FFFF00"/>
                </a:highlight>
                <a:latin typeface="Gill Sans MT"/>
                <a:cs typeface="Gill Sans MT"/>
              </a:rPr>
              <a:t>e</a:t>
            </a:r>
            <a:r>
              <a:rPr lang="en-US" sz="1235" spc="83" dirty="0">
                <a:solidFill>
                  <a:srgbClr val="0086BF"/>
                </a:solidFill>
                <a:highlight>
                  <a:srgbClr val="FFFF00"/>
                </a:highlight>
                <a:latin typeface="Gill Sans MT"/>
                <a:cs typeface="Gill Sans MT"/>
              </a:rPr>
              <a:t>f</a:t>
            </a:r>
            <a:r>
              <a:rPr lang="en-US" sz="1235" spc="80" dirty="0">
                <a:solidFill>
                  <a:srgbClr val="0086BF"/>
                </a:solidFill>
                <a:highlight>
                  <a:srgbClr val="FFFF00"/>
                </a:highlight>
                <a:latin typeface="Gill Sans MT"/>
                <a:cs typeface="Gill Sans MT"/>
              </a:rPr>
              <a:t>f</a:t>
            </a:r>
            <a:r>
              <a:rPr lang="en-US" sz="1235" spc="37" dirty="0">
                <a:solidFill>
                  <a:srgbClr val="0086BF"/>
                </a:solidFill>
                <a:highlight>
                  <a:srgbClr val="FFFF00"/>
                </a:highlight>
                <a:latin typeface="Gill Sans MT"/>
                <a:cs typeface="Gill Sans MT"/>
              </a:rPr>
              <a:t>e</a:t>
            </a:r>
            <a:r>
              <a:rPr lang="en-US" sz="1235" spc="53" dirty="0">
                <a:solidFill>
                  <a:srgbClr val="0086BF"/>
                </a:solidFill>
                <a:highlight>
                  <a:srgbClr val="FFFF00"/>
                </a:highlight>
                <a:latin typeface="Gill Sans MT"/>
                <a:cs typeface="Gill Sans MT"/>
              </a:rPr>
              <a:t>c</a:t>
            </a:r>
            <a:r>
              <a:rPr lang="en-US" sz="1235" spc="30" dirty="0">
                <a:solidFill>
                  <a:srgbClr val="0086BF"/>
                </a:solidFill>
                <a:highlight>
                  <a:srgbClr val="FFFF00"/>
                </a:highlight>
                <a:latin typeface="Gill Sans MT"/>
                <a:cs typeface="Gill Sans MT"/>
              </a:rPr>
              <a:t>t</a:t>
            </a:r>
            <a:r>
              <a:rPr lang="en-US" sz="1235" spc="40" dirty="0">
                <a:solidFill>
                  <a:srgbClr val="0086BF"/>
                </a:solidFill>
                <a:highlight>
                  <a:srgbClr val="FFFF00"/>
                </a:highlight>
                <a:latin typeface="Gill Sans MT"/>
                <a:cs typeface="Gill Sans MT"/>
              </a:rPr>
              <a:t>i</a:t>
            </a:r>
            <a:r>
              <a:rPr lang="en-US" sz="1235" spc="34" dirty="0">
                <a:solidFill>
                  <a:srgbClr val="0086BF"/>
                </a:solidFill>
                <a:highlight>
                  <a:srgbClr val="FFFF00"/>
                </a:highlight>
                <a:latin typeface="Gill Sans MT"/>
                <a:cs typeface="Gill Sans MT"/>
              </a:rPr>
              <a:t>v</a:t>
            </a:r>
            <a:r>
              <a:rPr lang="en-US" sz="1235" spc="60" dirty="0">
                <a:solidFill>
                  <a:srgbClr val="0086BF"/>
                </a:solidFill>
                <a:highlight>
                  <a:srgbClr val="FFFF00"/>
                </a:highlight>
                <a:latin typeface="Gill Sans MT"/>
                <a:cs typeface="Gill Sans MT"/>
              </a:rPr>
              <a:t>e</a:t>
            </a:r>
            <a:r>
              <a:rPr lang="en-US" sz="1235" spc="34" dirty="0">
                <a:solidFill>
                  <a:srgbClr val="0086BF"/>
                </a:solidFill>
                <a:highlight>
                  <a:srgbClr val="FFFF00"/>
                </a:highlight>
                <a:latin typeface="Gill Sans MT"/>
                <a:cs typeface="Gill Sans MT"/>
              </a:rPr>
              <a:t> </a:t>
            </a:r>
            <a:r>
              <a:rPr lang="en-US" sz="1235" spc="76" dirty="0">
                <a:solidFill>
                  <a:srgbClr val="0086BF"/>
                </a:solidFill>
                <a:highlight>
                  <a:srgbClr val="FFFF00"/>
                </a:highlight>
                <a:latin typeface="Gill Sans MT"/>
                <a:cs typeface="Gill Sans MT"/>
              </a:rPr>
              <a:t>d</a:t>
            </a:r>
            <a:r>
              <a:rPr lang="en-US" sz="1235" spc="56" dirty="0">
                <a:solidFill>
                  <a:srgbClr val="0086BF"/>
                </a:solidFill>
                <a:highlight>
                  <a:srgbClr val="FFFF00"/>
                </a:highlight>
                <a:latin typeface="Gill Sans MT"/>
                <a:cs typeface="Gill Sans MT"/>
              </a:rPr>
              <a:t>e</a:t>
            </a:r>
            <a:r>
              <a:rPr lang="en-US" sz="1235" spc="100" dirty="0">
                <a:solidFill>
                  <a:srgbClr val="0086BF"/>
                </a:solidFill>
                <a:highlight>
                  <a:srgbClr val="FFFF00"/>
                </a:highlight>
                <a:latin typeface="Gill Sans MT"/>
                <a:cs typeface="Gill Sans MT"/>
              </a:rPr>
              <a:t>f</a:t>
            </a:r>
            <a:r>
              <a:rPr lang="en-US" sz="1235" spc="53" dirty="0">
                <a:solidFill>
                  <a:srgbClr val="0086BF"/>
                </a:solidFill>
                <a:highlight>
                  <a:srgbClr val="FFFF00"/>
                </a:highlight>
                <a:latin typeface="Gill Sans MT"/>
                <a:cs typeface="Gill Sans MT"/>
              </a:rPr>
              <a:t>e</a:t>
            </a:r>
            <a:r>
              <a:rPr lang="en-US" sz="1235" spc="86" dirty="0">
                <a:solidFill>
                  <a:srgbClr val="0086BF"/>
                </a:solidFill>
                <a:highlight>
                  <a:srgbClr val="FFFF00"/>
                </a:highlight>
                <a:latin typeface="Gill Sans MT"/>
                <a:cs typeface="Gill Sans MT"/>
              </a:rPr>
              <a:t>n</a:t>
            </a:r>
            <a:r>
              <a:rPr lang="en-US" sz="1235" spc="7" dirty="0">
                <a:solidFill>
                  <a:srgbClr val="0086BF"/>
                </a:solidFill>
                <a:highlight>
                  <a:srgbClr val="FFFF00"/>
                </a:highlight>
                <a:latin typeface="Gill Sans MT"/>
                <a:cs typeface="Gill Sans MT"/>
              </a:rPr>
              <a:t>s</a:t>
            </a:r>
            <a:r>
              <a:rPr lang="en-US" sz="1235" spc="60" dirty="0">
                <a:solidFill>
                  <a:srgbClr val="0086BF"/>
                </a:solidFill>
                <a:highlight>
                  <a:srgbClr val="FFFF00"/>
                </a:highlight>
                <a:latin typeface="Gill Sans MT"/>
                <a:cs typeface="Gill Sans MT"/>
              </a:rPr>
              <a:t>e</a:t>
            </a:r>
            <a:r>
              <a:rPr lang="en-US" sz="1235" spc="-34" dirty="0">
                <a:solidFill>
                  <a:srgbClr val="0086BF"/>
                </a:solidFill>
                <a:highlight>
                  <a:srgbClr val="FFFF00"/>
                </a:highlight>
                <a:latin typeface="Gill Sans MT"/>
                <a:cs typeface="Gill Sans MT"/>
              </a:rPr>
              <a:t> </a:t>
            </a:r>
            <a:r>
              <a:rPr lang="en-US" sz="1235" spc="96" dirty="0">
                <a:solidFill>
                  <a:srgbClr val="0086BF"/>
                </a:solidFill>
                <a:highlight>
                  <a:srgbClr val="FFFF00"/>
                </a:highlight>
                <a:latin typeface="Gill Sans MT"/>
                <a:cs typeface="Gill Sans MT"/>
              </a:rPr>
              <a:t>a</a:t>
            </a:r>
            <a:r>
              <a:rPr lang="en-US" sz="1235" spc="139" dirty="0">
                <a:solidFill>
                  <a:srgbClr val="0086BF"/>
                </a:solidFill>
                <a:highlight>
                  <a:srgbClr val="FFFF00"/>
                </a:highlight>
                <a:latin typeface="Gill Sans MT"/>
                <a:cs typeface="Gill Sans MT"/>
              </a:rPr>
              <a:t>g</a:t>
            </a:r>
            <a:r>
              <a:rPr lang="en-US" sz="1235" spc="90" dirty="0">
                <a:solidFill>
                  <a:srgbClr val="0086BF"/>
                </a:solidFill>
                <a:highlight>
                  <a:srgbClr val="FFFF00"/>
                </a:highlight>
                <a:latin typeface="Gill Sans MT"/>
                <a:cs typeface="Gill Sans MT"/>
              </a:rPr>
              <a:t>a</a:t>
            </a:r>
            <a:r>
              <a:rPr lang="en-US" sz="1235" spc="34" dirty="0">
                <a:solidFill>
                  <a:srgbClr val="0086BF"/>
                </a:solidFill>
                <a:highlight>
                  <a:srgbClr val="FFFF00"/>
                </a:highlight>
                <a:latin typeface="Gill Sans MT"/>
                <a:cs typeface="Gill Sans MT"/>
              </a:rPr>
              <a:t>i</a:t>
            </a:r>
            <a:r>
              <a:rPr lang="en-US" sz="1235" spc="86" dirty="0">
                <a:solidFill>
                  <a:srgbClr val="0086BF"/>
                </a:solidFill>
                <a:highlight>
                  <a:srgbClr val="FFFF00"/>
                </a:highlight>
                <a:latin typeface="Gill Sans MT"/>
                <a:cs typeface="Gill Sans MT"/>
              </a:rPr>
              <a:t>n</a:t>
            </a:r>
            <a:r>
              <a:rPr lang="en-US" sz="1235" spc="17" dirty="0">
                <a:solidFill>
                  <a:srgbClr val="0086BF"/>
                </a:solidFill>
                <a:highlight>
                  <a:srgbClr val="FFFF00"/>
                </a:highlight>
                <a:latin typeface="Gill Sans MT"/>
                <a:cs typeface="Gill Sans MT"/>
              </a:rPr>
              <a:t>s</a:t>
            </a:r>
            <a:r>
              <a:rPr lang="en-US" sz="1235" spc="40" dirty="0">
                <a:solidFill>
                  <a:srgbClr val="0086BF"/>
                </a:solidFill>
                <a:highlight>
                  <a:srgbClr val="FFFF00"/>
                </a:highlight>
                <a:latin typeface="Gill Sans MT"/>
                <a:cs typeface="Gill Sans MT"/>
              </a:rPr>
              <a:t>t</a:t>
            </a:r>
            <a:r>
              <a:rPr lang="en-US" sz="1235" spc="-34" dirty="0">
                <a:solidFill>
                  <a:srgbClr val="0086BF"/>
                </a:solidFill>
                <a:highlight>
                  <a:srgbClr val="FFFF00"/>
                </a:highlight>
                <a:latin typeface="Gill Sans MT"/>
                <a:cs typeface="Gill Sans MT"/>
              </a:rPr>
              <a:t> </a:t>
            </a:r>
            <a:r>
              <a:rPr lang="en-US" sz="1235" spc="30" dirty="0">
                <a:solidFill>
                  <a:srgbClr val="0086BF"/>
                </a:solidFill>
                <a:highlight>
                  <a:srgbClr val="FFFF00"/>
                </a:highlight>
                <a:latin typeface="Gill Sans MT"/>
                <a:cs typeface="Gill Sans MT"/>
              </a:rPr>
              <a:t>t</a:t>
            </a:r>
            <a:r>
              <a:rPr lang="en-US" sz="1235" spc="90" dirty="0">
                <a:solidFill>
                  <a:srgbClr val="0086BF"/>
                </a:solidFill>
                <a:highlight>
                  <a:srgbClr val="FFFF00"/>
                </a:highlight>
                <a:latin typeface="Gill Sans MT"/>
                <a:cs typeface="Gill Sans MT"/>
              </a:rPr>
              <a:t>h</a:t>
            </a:r>
            <a:r>
              <a:rPr lang="en-US" sz="1235" spc="60" dirty="0">
                <a:solidFill>
                  <a:srgbClr val="0086BF"/>
                </a:solidFill>
                <a:highlight>
                  <a:srgbClr val="FFFF00"/>
                </a:highlight>
                <a:latin typeface="Gill Sans MT"/>
                <a:cs typeface="Gill Sans MT"/>
              </a:rPr>
              <a:t>e</a:t>
            </a:r>
            <a:r>
              <a:rPr lang="en-US" sz="1235" spc="-34" dirty="0">
                <a:solidFill>
                  <a:srgbClr val="0086BF"/>
                </a:solidFill>
                <a:highlight>
                  <a:srgbClr val="FFFF00"/>
                </a:highlight>
                <a:latin typeface="Gill Sans MT"/>
                <a:cs typeface="Gill Sans MT"/>
              </a:rPr>
              <a:t> </a:t>
            </a:r>
            <a:r>
              <a:rPr lang="en-US" sz="1235" spc="94" dirty="0">
                <a:solidFill>
                  <a:srgbClr val="0086BF"/>
                </a:solidFill>
                <a:highlight>
                  <a:srgbClr val="FFFF00"/>
                </a:highlight>
                <a:latin typeface="Gill Sans MT"/>
                <a:cs typeface="Gill Sans MT"/>
              </a:rPr>
              <a:t>m</a:t>
            </a:r>
            <a:r>
              <a:rPr lang="en-US" sz="1235" spc="43" dirty="0">
                <a:solidFill>
                  <a:srgbClr val="0086BF"/>
                </a:solidFill>
                <a:highlight>
                  <a:srgbClr val="FFFF00"/>
                </a:highlight>
                <a:latin typeface="Gill Sans MT"/>
                <a:cs typeface="Gill Sans MT"/>
              </a:rPr>
              <a:t>o</a:t>
            </a:r>
            <a:r>
              <a:rPr lang="en-US" sz="1235" spc="17" dirty="0">
                <a:solidFill>
                  <a:srgbClr val="0086BF"/>
                </a:solidFill>
                <a:highlight>
                  <a:srgbClr val="FFFF00"/>
                </a:highlight>
                <a:latin typeface="Gill Sans MT"/>
                <a:cs typeface="Gill Sans MT"/>
              </a:rPr>
              <a:t>s</a:t>
            </a:r>
            <a:r>
              <a:rPr lang="en-US" sz="1235" spc="40" dirty="0">
                <a:solidFill>
                  <a:srgbClr val="0086BF"/>
                </a:solidFill>
                <a:highlight>
                  <a:srgbClr val="FFFF00"/>
                </a:highlight>
                <a:latin typeface="Gill Sans MT"/>
                <a:cs typeface="Gill Sans MT"/>
              </a:rPr>
              <a:t>t</a:t>
            </a:r>
            <a:r>
              <a:rPr lang="en-US" sz="1235" spc="-34" dirty="0">
                <a:solidFill>
                  <a:srgbClr val="0086BF"/>
                </a:solidFill>
                <a:highlight>
                  <a:srgbClr val="FFFF00"/>
                </a:highlight>
                <a:latin typeface="Gill Sans MT"/>
                <a:cs typeface="Gill Sans MT"/>
              </a:rPr>
              <a:t> </a:t>
            </a:r>
            <a:r>
              <a:rPr lang="en-US" sz="1235" dirty="0">
                <a:solidFill>
                  <a:srgbClr val="0086BF"/>
                </a:solidFill>
                <a:highlight>
                  <a:srgbClr val="FFFF00"/>
                </a:highlight>
                <a:latin typeface="Gill Sans MT"/>
                <a:cs typeface="Gill Sans MT"/>
              </a:rPr>
              <a:t>c</a:t>
            </a:r>
            <a:r>
              <a:rPr lang="en-US" sz="1235" spc="40" dirty="0">
                <a:solidFill>
                  <a:srgbClr val="0086BF"/>
                </a:solidFill>
                <a:highlight>
                  <a:srgbClr val="FFFF00"/>
                </a:highlight>
                <a:latin typeface="Gill Sans MT"/>
                <a:cs typeface="Gill Sans MT"/>
              </a:rPr>
              <a:t>o</a:t>
            </a:r>
            <a:r>
              <a:rPr lang="en-US" sz="1235" spc="90" dirty="0">
                <a:solidFill>
                  <a:srgbClr val="0086BF"/>
                </a:solidFill>
                <a:highlight>
                  <a:srgbClr val="FFFF00"/>
                </a:highlight>
                <a:latin typeface="Gill Sans MT"/>
                <a:cs typeface="Gill Sans MT"/>
              </a:rPr>
              <a:t>m</a:t>
            </a:r>
            <a:r>
              <a:rPr lang="en-US" sz="1235" spc="94" dirty="0">
                <a:solidFill>
                  <a:srgbClr val="0086BF"/>
                </a:solidFill>
                <a:highlight>
                  <a:srgbClr val="FFFF00"/>
                </a:highlight>
                <a:latin typeface="Gill Sans MT"/>
                <a:cs typeface="Gill Sans MT"/>
              </a:rPr>
              <a:t>m</a:t>
            </a:r>
            <a:r>
              <a:rPr lang="en-US" sz="1235" spc="40" dirty="0">
                <a:solidFill>
                  <a:srgbClr val="0086BF"/>
                </a:solidFill>
                <a:highlight>
                  <a:srgbClr val="FFFF00"/>
                </a:highlight>
                <a:latin typeface="Gill Sans MT"/>
                <a:cs typeface="Gill Sans MT"/>
              </a:rPr>
              <a:t>o</a:t>
            </a:r>
            <a:r>
              <a:rPr lang="en-US" sz="1235" spc="90" dirty="0">
                <a:solidFill>
                  <a:srgbClr val="0086BF"/>
                </a:solidFill>
                <a:highlight>
                  <a:srgbClr val="FFFF00"/>
                </a:highlight>
                <a:latin typeface="Gill Sans MT"/>
                <a:cs typeface="Gill Sans MT"/>
              </a:rPr>
              <a:t>n</a:t>
            </a:r>
            <a:r>
              <a:rPr lang="en-US" sz="1235" spc="-34" dirty="0">
                <a:solidFill>
                  <a:srgbClr val="0086BF"/>
                </a:solidFill>
                <a:highlight>
                  <a:srgbClr val="FFFF00"/>
                </a:highlight>
                <a:latin typeface="Gill Sans MT"/>
                <a:cs typeface="Gill Sans MT"/>
              </a:rPr>
              <a:t> </a:t>
            </a:r>
            <a:r>
              <a:rPr lang="en-US" sz="1235" spc="26" dirty="0">
                <a:solidFill>
                  <a:srgbClr val="0086BF"/>
                </a:solidFill>
                <a:highlight>
                  <a:srgbClr val="FFFF00"/>
                </a:highlight>
                <a:latin typeface="Gill Sans MT"/>
                <a:cs typeface="Gill Sans MT"/>
              </a:rPr>
              <a:t>c</a:t>
            </a:r>
            <a:r>
              <a:rPr lang="en-US" sz="1235" spc="60" dirty="0">
                <a:solidFill>
                  <a:srgbClr val="0086BF"/>
                </a:solidFill>
                <a:highlight>
                  <a:srgbClr val="FFFF00"/>
                </a:highlight>
                <a:latin typeface="Gill Sans MT"/>
                <a:cs typeface="Gill Sans MT"/>
              </a:rPr>
              <a:t>y</a:t>
            </a:r>
            <a:r>
              <a:rPr lang="en-US" sz="1235" spc="73" dirty="0">
                <a:solidFill>
                  <a:srgbClr val="0086BF"/>
                </a:solidFill>
                <a:highlight>
                  <a:srgbClr val="FFFF00"/>
                </a:highlight>
                <a:latin typeface="Gill Sans MT"/>
                <a:cs typeface="Gill Sans MT"/>
              </a:rPr>
              <a:t>b</a:t>
            </a:r>
            <a:r>
              <a:rPr lang="en-US" sz="1235" spc="53" dirty="0">
                <a:solidFill>
                  <a:srgbClr val="0086BF"/>
                </a:solidFill>
                <a:highlight>
                  <a:srgbClr val="FFFF00"/>
                </a:highlight>
                <a:latin typeface="Gill Sans MT"/>
                <a:cs typeface="Gill Sans MT"/>
              </a:rPr>
              <a:t>e</a:t>
            </a:r>
            <a:r>
              <a:rPr lang="en-US" sz="1235" spc="-7" dirty="0">
                <a:solidFill>
                  <a:srgbClr val="0086BF"/>
                </a:solidFill>
                <a:highlight>
                  <a:srgbClr val="FFFF00"/>
                </a:highlight>
                <a:latin typeface="Gill Sans MT"/>
                <a:cs typeface="Gill Sans MT"/>
              </a:rPr>
              <a:t>r </a:t>
            </a:r>
            <a:r>
              <a:rPr lang="en-US" sz="1235" spc="96" dirty="0">
                <a:solidFill>
                  <a:srgbClr val="0086BF"/>
                </a:solidFill>
                <a:highlight>
                  <a:srgbClr val="FFFF00"/>
                </a:highlight>
                <a:latin typeface="Gill Sans MT"/>
                <a:cs typeface="Gill Sans MT"/>
              </a:rPr>
              <a:t>a</a:t>
            </a:r>
            <a:r>
              <a:rPr lang="en-US" sz="1235" spc="60" dirty="0">
                <a:solidFill>
                  <a:srgbClr val="0086BF"/>
                </a:solidFill>
                <a:highlight>
                  <a:srgbClr val="FFFF00"/>
                </a:highlight>
                <a:latin typeface="Gill Sans MT"/>
                <a:cs typeface="Gill Sans MT"/>
              </a:rPr>
              <a:t>t</a:t>
            </a:r>
            <a:r>
              <a:rPr lang="en-US" sz="1235" spc="43" dirty="0">
                <a:solidFill>
                  <a:srgbClr val="0086BF"/>
                </a:solidFill>
                <a:highlight>
                  <a:srgbClr val="FFFF00"/>
                </a:highlight>
                <a:latin typeface="Gill Sans MT"/>
                <a:cs typeface="Gill Sans MT"/>
              </a:rPr>
              <a:t>t</a:t>
            </a:r>
            <a:r>
              <a:rPr lang="en-US" sz="1235" spc="96" dirty="0">
                <a:solidFill>
                  <a:srgbClr val="0086BF"/>
                </a:solidFill>
                <a:highlight>
                  <a:srgbClr val="FFFF00"/>
                </a:highlight>
                <a:latin typeface="Gill Sans MT"/>
                <a:cs typeface="Gill Sans MT"/>
              </a:rPr>
              <a:t>a</a:t>
            </a:r>
            <a:r>
              <a:rPr lang="en-US" sz="1235" spc="4" dirty="0">
                <a:solidFill>
                  <a:srgbClr val="0086BF"/>
                </a:solidFill>
                <a:highlight>
                  <a:srgbClr val="FFFF00"/>
                </a:highlight>
                <a:latin typeface="Gill Sans MT"/>
                <a:cs typeface="Gill Sans MT"/>
              </a:rPr>
              <a:t>c</a:t>
            </a:r>
            <a:r>
              <a:rPr lang="en-US" sz="1235" spc="73" dirty="0">
                <a:solidFill>
                  <a:srgbClr val="0086BF"/>
                </a:solidFill>
                <a:highlight>
                  <a:srgbClr val="FFFF00"/>
                </a:highlight>
                <a:latin typeface="Gill Sans MT"/>
                <a:cs typeface="Gill Sans MT"/>
              </a:rPr>
              <a:t>k</a:t>
            </a:r>
            <a:r>
              <a:rPr lang="en-US" sz="1235" spc="10" dirty="0">
                <a:solidFill>
                  <a:srgbClr val="0086BF"/>
                </a:solidFill>
                <a:highlight>
                  <a:srgbClr val="FFFF00"/>
                </a:highlight>
                <a:latin typeface="Gill Sans MT"/>
                <a:cs typeface="Gill Sans MT"/>
              </a:rPr>
              <a:t>s</a:t>
            </a:r>
            <a:r>
              <a:rPr lang="en-US" sz="1235" spc="-34" dirty="0">
                <a:solidFill>
                  <a:srgbClr val="0086BF"/>
                </a:solidFill>
                <a:highlight>
                  <a:srgbClr val="FFFF00"/>
                </a:highlight>
                <a:latin typeface="Gill Sans MT"/>
                <a:cs typeface="Gill Sans MT"/>
              </a:rPr>
              <a:t> </a:t>
            </a:r>
            <a:r>
              <a:rPr lang="en-US" sz="1235" spc="-13" dirty="0">
                <a:solidFill>
                  <a:srgbClr val="0086BF"/>
                </a:solidFill>
                <a:highlight>
                  <a:srgbClr val="FFFF00"/>
                </a:highlight>
                <a:latin typeface="Gill Sans MT"/>
                <a:cs typeface="Gill Sans MT"/>
              </a:rPr>
              <a:t>(</a:t>
            </a:r>
            <a:r>
              <a:rPr lang="en-US" sz="1235" spc="50" dirty="0">
                <a:solidFill>
                  <a:srgbClr val="0086BF"/>
                </a:solidFill>
                <a:highlight>
                  <a:srgbClr val="FFFF00"/>
                </a:highlight>
                <a:latin typeface="Gill Sans MT"/>
                <a:cs typeface="Gill Sans MT"/>
              </a:rPr>
              <a:t>8</a:t>
            </a:r>
            <a:r>
              <a:rPr lang="en-US" sz="1235" spc="40" dirty="0">
                <a:solidFill>
                  <a:srgbClr val="0086BF"/>
                </a:solidFill>
                <a:highlight>
                  <a:srgbClr val="FFFF00"/>
                </a:highlight>
                <a:latin typeface="Gill Sans MT"/>
                <a:cs typeface="Gill Sans MT"/>
              </a:rPr>
              <a:t>5</a:t>
            </a:r>
            <a:r>
              <a:rPr lang="en-US" sz="1235" spc="186" dirty="0">
                <a:solidFill>
                  <a:srgbClr val="0086BF"/>
                </a:solidFill>
                <a:highlight>
                  <a:srgbClr val="FFFF00"/>
                </a:highlight>
                <a:latin typeface="Gill Sans MT"/>
                <a:cs typeface="Gill Sans MT"/>
              </a:rPr>
              <a:t>%</a:t>
            </a:r>
            <a:r>
              <a:rPr lang="en-US" sz="1235" spc="-34" dirty="0">
                <a:solidFill>
                  <a:srgbClr val="0086BF"/>
                </a:solidFill>
                <a:highlight>
                  <a:srgbClr val="FFFF00"/>
                </a:highlight>
                <a:latin typeface="Gill Sans MT"/>
                <a:cs typeface="Gill Sans MT"/>
              </a:rPr>
              <a:t> </a:t>
            </a:r>
            <a:r>
              <a:rPr lang="en-US" sz="1235" spc="37" dirty="0">
                <a:solidFill>
                  <a:srgbClr val="0086BF"/>
                </a:solidFill>
                <a:highlight>
                  <a:srgbClr val="FFFF00"/>
                </a:highlight>
                <a:latin typeface="Gill Sans MT"/>
                <a:cs typeface="Gill Sans MT"/>
              </a:rPr>
              <a:t>o</a:t>
            </a:r>
            <a:r>
              <a:rPr lang="en-US" sz="1235" spc="107" dirty="0">
                <a:solidFill>
                  <a:srgbClr val="0086BF"/>
                </a:solidFill>
                <a:highlight>
                  <a:srgbClr val="FFFF00"/>
                </a:highlight>
                <a:latin typeface="Gill Sans MT"/>
                <a:cs typeface="Gill Sans MT"/>
              </a:rPr>
              <a:t>f</a:t>
            </a:r>
            <a:r>
              <a:rPr lang="en-US" sz="1235" spc="-34" dirty="0">
                <a:solidFill>
                  <a:srgbClr val="0086BF"/>
                </a:solidFill>
                <a:highlight>
                  <a:srgbClr val="FFFF00"/>
                </a:highlight>
                <a:latin typeface="Gill Sans MT"/>
                <a:cs typeface="Gill Sans MT"/>
              </a:rPr>
              <a:t> </a:t>
            </a:r>
            <a:r>
              <a:rPr lang="en-US" sz="1235" spc="96" dirty="0">
                <a:solidFill>
                  <a:srgbClr val="0086BF"/>
                </a:solidFill>
                <a:highlight>
                  <a:srgbClr val="FFFF00"/>
                </a:highlight>
                <a:latin typeface="Gill Sans MT"/>
                <a:cs typeface="Gill Sans MT"/>
              </a:rPr>
              <a:t>a</a:t>
            </a:r>
            <a:r>
              <a:rPr lang="en-US" sz="1235" spc="60" dirty="0">
                <a:solidFill>
                  <a:srgbClr val="0086BF"/>
                </a:solidFill>
                <a:highlight>
                  <a:srgbClr val="FFFF00"/>
                </a:highlight>
                <a:latin typeface="Gill Sans MT"/>
                <a:cs typeface="Gill Sans MT"/>
              </a:rPr>
              <a:t>t</a:t>
            </a:r>
            <a:r>
              <a:rPr lang="en-US" sz="1235" spc="43" dirty="0">
                <a:solidFill>
                  <a:srgbClr val="0086BF"/>
                </a:solidFill>
                <a:highlight>
                  <a:srgbClr val="FFFF00"/>
                </a:highlight>
                <a:latin typeface="Gill Sans MT"/>
                <a:cs typeface="Gill Sans MT"/>
              </a:rPr>
              <a:t>t</a:t>
            </a:r>
            <a:r>
              <a:rPr lang="en-US" sz="1235" spc="96" dirty="0">
                <a:solidFill>
                  <a:srgbClr val="0086BF"/>
                </a:solidFill>
                <a:highlight>
                  <a:srgbClr val="FFFF00"/>
                </a:highlight>
                <a:latin typeface="Gill Sans MT"/>
                <a:cs typeface="Gill Sans MT"/>
              </a:rPr>
              <a:t>a</a:t>
            </a:r>
            <a:r>
              <a:rPr lang="en-US" sz="1235" spc="4" dirty="0">
                <a:solidFill>
                  <a:srgbClr val="0086BF"/>
                </a:solidFill>
                <a:highlight>
                  <a:srgbClr val="FFFF00"/>
                </a:highlight>
                <a:latin typeface="Gill Sans MT"/>
                <a:cs typeface="Gill Sans MT"/>
              </a:rPr>
              <a:t>c</a:t>
            </a:r>
            <a:r>
              <a:rPr lang="en-US" sz="1235" spc="73" dirty="0">
                <a:solidFill>
                  <a:srgbClr val="0086BF"/>
                </a:solidFill>
                <a:highlight>
                  <a:srgbClr val="FFFF00"/>
                </a:highlight>
                <a:latin typeface="Gill Sans MT"/>
                <a:cs typeface="Gill Sans MT"/>
              </a:rPr>
              <a:t>k</a:t>
            </a:r>
            <a:r>
              <a:rPr lang="en-US" sz="1235" spc="-20" dirty="0">
                <a:solidFill>
                  <a:srgbClr val="0086BF"/>
                </a:solidFill>
                <a:highlight>
                  <a:srgbClr val="FFFF00"/>
                </a:highlight>
                <a:latin typeface="Gill Sans MT"/>
                <a:cs typeface="Gill Sans MT"/>
              </a:rPr>
              <a:t>s</a:t>
            </a:r>
            <a:r>
              <a:rPr lang="en-US" sz="1235" spc="-7" dirty="0">
                <a:solidFill>
                  <a:srgbClr val="0086BF"/>
                </a:solidFill>
                <a:highlight>
                  <a:srgbClr val="FFFF00"/>
                </a:highlight>
                <a:latin typeface="Gill Sans MT"/>
                <a:cs typeface="Gill Sans MT"/>
              </a:rPr>
              <a:t>)</a:t>
            </a:r>
            <a:r>
              <a:rPr lang="en-US" sz="1235" spc="13" dirty="0">
                <a:solidFill>
                  <a:srgbClr val="0086BF"/>
                </a:solidFill>
                <a:latin typeface="Gill Sans MT"/>
                <a:cs typeface="Gill Sans MT"/>
              </a:rPr>
              <a:t>.</a:t>
            </a:r>
            <a:r>
              <a:rPr lang="en-US" sz="1235" spc="-34" dirty="0">
                <a:solidFill>
                  <a:srgbClr val="0086BF"/>
                </a:solidFill>
                <a:latin typeface="Gill Sans MT"/>
                <a:cs typeface="Gill Sans MT"/>
              </a:rPr>
              <a:t> </a:t>
            </a:r>
            <a:r>
              <a:rPr lang="en-US" sz="1235" spc="26" dirty="0">
                <a:solidFill>
                  <a:srgbClr val="0086BF"/>
                </a:solidFill>
                <a:latin typeface="Gill Sans MT"/>
                <a:cs typeface="Gill Sans MT"/>
              </a:rPr>
              <a:t>I</a:t>
            </a:r>
            <a:r>
              <a:rPr lang="en-US" sz="1235" spc="90" dirty="0">
                <a:solidFill>
                  <a:srgbClr val="0086BF"/>
                </a:solidFill>
                <a:latin typeface="Gill Sans MT"/>
                <a:cs typeface="Gill Sans MT"/>
              </a:rPr>
              <a:t>n</a:t>
            </a:r>
            <a:r>
              <a:rPr lang="en-US" sz="1235" spc="-34" dirty="0">
                <a:solidFill>
                  <a:srgbClr val="0086BF"/>
                </a:solidFill>
                <a:latin typeface="Gill Sans MT"/>
                <a:cs typeface="Gill Sans MT"/>
              </a:rPr>
              <a:t> </a:t>
            </a:r>
            <a:r>
              <a:rPr lang="en-US" sz="1235" spc="94" dirty="0">
                <a:solidFill>
                  <a:srgbClr val="0086BF"/>
                </a:solidFill>
                <a:latin typeface="Gill Sans MT"/>
                <a:cs typeface="Gill Sans MT"/>
              </a:rPr>
              <a:t>a</a:t>
            </a:r>
            <a:r>
              <a:rPr lang="en-US" sz="1235" spc="90" dirty="0">
                <a:solidFill>
                  <a:srgbClr val="0086BF"/>
                </a:solidFill>
                <a:latin typeface="Gill Sans MT"/>
                <a:cs typeface="Gill Sans MT"/>
              </a:rPr>
              <a:t>n</a:t>
            </a:r>
            <a:r>
              <a:rPr lang="en-US" sz="1235" spc="-34" dirty="0">
                <a:solidFill>
                  <a:srgbClr val="0086BF"/>
                </a:solidFill>
                <a:latin typeface="Gill Sans MT"/>
                <a:cs typeface="Gill Sans MT"/>
              </a:rPr>
              <a:t> </a:t>
            </a:r>
            <a:r>
              <a:rPr lang="en-US" sz="1235" spc="60" dirty="0">
                <a:solidFill>
                  <a:srgbClr val="0086BF"/>
                </a:solidFill>
                <a:latin typeface="Gill Sans MT"/>
                <a:cs typeface="Gill Sans MT"/>
              </a:rPr>
              <a:t>e</a:t>
            </a:r>
            <a:r>
              <a:rPr lang="en-US" sz="1235" spc="83" dirty="0">
                <a:solidFill>
                  <a:srgbClr val="0086BF"/>
                </a:solidFill>
                <a:latin typeface="Gill Sans MT"/>
                <a:cs typeface="Gill Sans MT"/>
              </a:rPr>
              <a:t>f</a:t>
            </a:r>
            <a:r>
              <a:rPr lang="en-US" sz="1235" spc="76" dirty="0">
                <a:solidFill>
                  <a:srgbClr val="0086BF"/>
                </a:solidFill>
                <a:latin typeface="Gill Sans MT"/>
                <a:cs typeface="Gill Sans MT"/>
              </a:rPr>
              <a:t>f</a:t>
            </a:r>
            <a:r>
              <a:rPr lang="en-US" sz="1235" spc="40" dirty="0">
                <a:solidFill>
                  <a:srgbClr val="0086BF"/>
                </a:solidFill>
                <a:latin typeface="Gill Sans MT"/>
                <a:cs typeface="Gill Sans MT"/>
              </a:rPr>
              <a:t>o</a:t>
            </a:r>
            <a:r>
              <a:rPr lang="en-US" sz="1235" spc="17" dirty="0">
                <a:solidFill>
                  <a:srgbClr val="0086BF"/>
                </a:solidFill>
                <a:latin typeface="Gill Sans MT"/>
                <a:cs typeface="Gill Sans MT"/>
              </a:rPr>
              <a:t>r</a:t>
            </a:r>
            <a:r>
              <a:rPr lang="en-US" sz="1235" spc="40" dirty="0">
                <a:solidFill>
                  <a:srgbClr val="0086BF"/>
                </a:solidFill>
                <a:latin typeface="Gill Sans MT"/>
                <a:cs typeface="Gill Sans MT"/>
              </a:rPr>
              <a:t>t</a:t>
            </a:r>
            <a:r>
              <a:rPr lang="en-US" sz="1235" spc="-34" dirty="0">
                <a:solidFill>
                  <a:srgbClr val="0086BF"/>
                </a:solidFill>
                <a:latin typeface="Gill Sans MT"/>
                <a:cs typeface="Gill Sans MT"/>
              </a:rPr>
              <a:t> </a:t>
            </a:r>
            <a:r>
              <a:rPr lang="en-US" sz="1235" spc="30" dirty="0">
                <a:solidFill>
                  <a:srgbClr val="0086BF"/>
                </a:solidFill>
                <a:latin typeface="Gill Sans MT"/>
                <a:cs typeface="Gill Sans MT"/>
              </a:rPr>
              <a:t>t</a:t>
            </a:r>
            <a:r>
              <a:rPr lang="en-US" sz="1235" spc="47" dirty="0">
                <a:solidFill>
                  <a:srgbClr val="0086BF"/>
                </a:solidFill>
                <a:latin typeface="Gill Sans MT"/>
                <a:cs typeface="Gill Sans MT"/>
              </a:rPr>
              <a:t>o</a:t>
            </a:r>
            <a:r>
              <a:rPr lang="en-US" sz="1235" spc="-34" dirty="0">
                <a:solidFill>
                  <a:srgbClr val="0086BF"/>
                </a:solidFill>
                <a:latin typeface="Gill Sans MT"/>
                <a:cs typeface="Gill Sans MT"/>
              </a:rPr>
              <a:t> </a:t>
            </a:r>
            <a:r>
              <a:rPr lang="en-US" sz="1235" spc="90" dirty="0">
                <a:solidFill>
                  <a:srgbClr val="0086BF"/>
                </a:solidFill>
                <a:latin typeface="Gill Sans MT"/>
                <a:cs typeface="Gill Sans MT"/>
              </a:rPr>
              <a:t>h</a:t>
            </a:r>
            <a:r>
              <a:rPr lang="en-US" sz="1235" spc="56" dirty="0">
                <a:solidFill>
                  <a:srgbClr val="0086BF"/>
                </a:solidFill>
                <a:latin typeface="Gill Sans MT"/>
                <a:cs typeface="Gill Sans MT"/>
              </a:rPr>
              <a:t>e</a:t>
            </a:r>
            <a:r>
              <a:rPr lang="en-US" sz="1235" spc="30" dirty="0">
                <a:solidFill>
                  <a:srgbClr val="0086BF"/>
                </a:solidFill>
                <a:latin typeface="Gill Sans MT"/>
                <a:cs typeface="Gill Sans MT"/>
              </a:rPr>
              <a:t>l</a:t>
            </a:r>
            <a:r>
              <a:rPr lang="en-US" sz="1235" spc="90" dirty="0">
                <a:solidFill>
                  <a:srgbClr val="0086BF"/>
                </a:solidFill>
                <a:latin typeface="Gill Sans MT"/>
                <a:cs typeface="Gill Sans MT"/>
              </a:rPr>
              <a:t>p </a:t>
            </a:r>
            <a:r>
              <a:rPr lang="en-US" sz="1235" spc="17" dirty="0">
                <a:solidFill>
                  <a:srgbClr val="0086BF"/>
                </a:solidFill>
                <a:latin typeface="Gill Sans MT"/>
                <a:cs typeface="Gill Sans MT"/>
              </a:rPr>
              <a:t>o</a:t>
            </a:r>
            <a:r>
              <a:rPr lang="en-US" sz="1235" spc="13" dirty="0">
                <a:solidFill>
                  <a:srgbClr val="0086BF"/>
                </a:solidFill>
                <a:latin typeface="Gill Sans MT"/>
                <a:cs typeface="Gill Sans MT"/>
              </a:rPr>
              <a:t>r</a:t>
            </a:r>
            <a:r>
              <a:rPr lang="en-US" sz="1235" spc="139" dirty="0">
                <a:solidFill>
                  <a:srgbClr val="0086BF"/>
                </a:solidFill>
                <a:latin typeface="Gill Sans MT"/>
                <a:cs typeface="Gill Sans MT"/>
              </a:rPr>
              <a:t>g</a:t>
            </a:r>
            <a:r>
              <a:rPr lang="en-US" sz="1235" spc="94" dirty="0">
                <a:solidFill>
                  <a:srgbClr val="0086BF"/>
                </a:solidFill>
                <a:latin typeface="Gill Sans MT"/>
                <a:cs typeface="Gill Sans MT"/>
              </a:rPr>
              <a:t>a</a:t>
            </a:r>
            <a:r>
              <a:rPr lang="en-US" sz="1235" spc="80" dirty="0">
                <a:solidFill>
                  <a:srgbClr val="0086BF"/>
                </a:solidFill>
                <a:latin typeface="Gill Sans MT"/>
                <a:cs typeface="Gill Sans MT"/>
              </a:rPr>
              <a:t>n</a:t>
            </a:r>
            <a:r>
              <a:rPr lang="en-US" sz="1235" spc="26" dirty="0">
                <a:solidFill>
                  <a:srgbClr val="0086BF"/>
                </a:solidFill>
                <a:latin typeface="Gill Sans MT"/>
                <a:cs typeface="Gill Sans MT"/>
              </a:rPr>
              <a:t>i</a:t>
            </a:r>
            <a:r>
              <a:rPr lang="en-US" sz="1235" spc="70" dirty="0">
                <a:solidFill>
                  <a:srgbClr val="0086BF"/>
                </a:solidFill>
                <a:latin typeface="Gill Sans MT"/>
                <a:cs typeface="Gill Sans MT"/>
              </a:rPr>
              <a:t>za</a:t>
            </a:r>
            <a:r>
              <a:rPr lang="en-US" sz="1235" spc="50" dirty="0">
                <a:solidFill>
                  <a:srgbClr val="0086BF"/>
                </a:solidFill>
                <a:latin typeface="Gill Sans MT"/>
                <a:cs typeface="Gill Sans MT"/>
              </a:rPr>
              <a:t>t</a:t>
            </a:r>
            <a:r>
              <a:rPr lang="en-US" sz="1235" spc="34" dirty="0">
                <a:solidFill>
                  <a:srgbClr val="0086BF"/>
                </a:solidFill>
                <a:latin typeface="Gill Sans MT"/>
                <a:cs typeface="Gill Sans MT"/>
              </a:rPr>
              <a:t>i</a:t>
            </a:r>
            <a:r>
              <a:rPr lang="en-US" sz="1235" spc="66" dirty="0">
                <a:solidFill>
                  <a:srgbClr val="0086BF"/>
                </a:solidFill>
                <a:latin typeface="Gill Sans MT"/>
                <a:cs typeface="Gill Sans MT"/>
              </a:rPr>
              <a:t>o</a:t>
            </a:r>
            <a:r>
              <a:rPr lang="en-US" sz="1235" spc="64" dirty="0">
                <a:solidFill>
                  <a:srgbClr val="0086BF"/>
                </a:solidFill>
                <a:latin typeface="Gill Sans MT"/>
                <a:cs typeface="Gill Sans MT"/>
              </a:rPr>
              <a:t>n</a:t>
            </a:r>
            <a:r>
              <a:rPr lang="en-US" sz="1235" spc="10" dirty="0">
                <a:solidFill>
                  <a:srgbClr val="0086BF"/>
                </a:solidFill>
                <a:latin typeface="Gill Sans MT"/>
                <a:cs typeface="Gill Sans MT"/>
              </a:rPr>
              <a:t>s</a:t>
            </a:r>
            <a:r>
              <a:rPr lang="en-US" sz="1235" spc="-34" dirty="0">
                <a:solidFill>
                  <a:srgbClr val="0086BF"/>
                </a:solidFill>
                <a:latin typeface="Gill Sans MT"/>
                <a:cs typeface="Gill Sans MT"/>
              </a:rPr>
              <a:t> </a:t>
            </a:r>
            <a:r>
              <a:rPr lang="en-US" sz="1235" spc="34" dirty="0">
                <a:solidFill>
                  <a:srgbClr val="0086BF"/>
                </a:solidFill>
                <a:latin typeface="Gill Sans MT"/>
                <a:cs typeface="Gill Sans MT"/>
              </a:rPr>
              <a:t>i</a:t>
            </a:r>
            <a:r>
              <a:rPr lang="en-US" sz="1235" spc="90" dirty="0">
                <a:solidFill>
                  <a:srgbClr val="0086BF"/>
                </a:solidFill>
                <a:latin typeface="Gill Sans MT"/>
                <a:cs typeface="Gill Sans MT"/>
              </a:rPr>
              <a:t>m</a:t>
            </a:r>
            <a:r>
              <a:rPr lang="en-US" sz="1235" spc="86" dirty="0">
                <a:solidFill>
                  <a:srgbClr val="0086BF"/>
                </a:solidFill>
                <a:latin typeface="Gill Sans MT"/>
                <a:cs typeface="Gill Sans MT"/>
              </a:rPr>
              <a:t>p</a:t>
            </a:r>
            <a:r>
              <a:rPr lang="en-US" sz="1235" spc="34" dirty="0">
                <a:solidFill>
                  <a:srgbClr val="0086BF"/>
                </a:solidFill>
                <a:latin typeface="Gill Sans MT"/>
                <a:cs typeface="Gill Sans MT"/>
              </a:rPr>
              <a:t>l</a:t>
            </a:r>
            <a:r>
              <a:rPr lang="en-US" sz="1235" spc="53" dirty="0">
                <a:solidFill>
                  <a:srgbClr val="0086BF"/>
                </a:solidFill>
                <a:latin typeface="Gill Sans MT"/>
                <a:cs typeface="Gill Sans MT"/>
              </a:rPr>
              <a:t>e</a:t>
            </a:r>
            <a:r>
              <a:rPr lang="en-US" sz="1235" spc="94" dirty="0">
                <a:solidFill>
                  <a:srgbClr val="0086BF"/>
                </a:solidFill>
                <a:latin typeface="Gill Sans MT"/>
                <a:cs typeface="Gill Sans MT"/>
              </a:rPr>
              <a:t>m</a:t>
            </a:r>
            <a:r>
              <a:rPr lang="en-US" sz="1235" spc="53" dirty="0">
                <a:solidFill>
                  <a:srgbClr val="0086BF"/>
                </a:solidFill>
                <a:latin typeface="Gill Sans MT"/>
                <a:cs typeface="Gill Sans MT"/>
              </a:rPr>
              <a:t>e</a:t>
            </a:r>
            <a:r>
              <a:rPr lang="en-US" sz="1235" spc="73" dirty="0">
                <a:solidFill>
                  <a:srgbClr val="0086BF"/>
                </a:solidFill>
                <a:latin typeface="Gill Sans MT"/>
                <a:cs typeface="Gill Sans MT"/>
              </a:rPr>
              <a:t>n</a:t>
            </a:r>
            <a:r>
              <a:rPr lang="en-US" sz="1235" spc="53" dirty="0">
                <a:solidFill>
                  <a:srgbClr val="0086BF"/>
                </a:solidFill>
                <a:latin typeface="Gill Sans MT"/>
                <a:cs typeface="Gill Sans MT"/>
              </a:rPr>
              <a:t>t</a:t>
            </a:r>
            <a:r>
              <a:rPr lang="en-US" sz="1235" spc="-34" dirty="0">
                <a:solidFill>
                  <a:srgbClr val="0086BF"/>
                </a:solidFill>
                <a:latin typeface="Gill Sans MT"/>
                <a:cs typeface="Gill Sans MT"/>
              </a:rPr>
              <a:t> </a:t>
            </a:r>
            <a:r>
              <a:rPr lang="en-US" sz="1235" spc="30" dirty="0">
                <a:solidFill>
                  <a:srgbClr val="0086BF"/>
                </a:solidFill>
                <a:latin typeface="Gill Sans MT"/>
                <a:cs typeface="Gill Sans MT"/>
              </a:rPr>
              <a:t>t</a:t>
            </a:r>
            <a:r>
              <a:rPr lang="en-US" sz="1235" spc="90" dirty="0">
                <a:solidFill>
                  <a:srgbClr val="0086BF"/>
                </a:solidFill>
                <a:latin typeface="Gill Sans MT"/>
                <a:cs typeface="Gill Sans MT"/>
              </a:rPr>
              <a:t>h</a:t>
            </a:r>
            <a:r>
              <a:rPr lang="en-US" sz="1235" spc="60" dirty="0">
                <a:solidFill>
                  <a:srgbClr val="0086BF"/>
                </a:solidFill>
                <a:latin typeface="Gill Sans MT"/>
                <a:cs typeface="Gill Sans MT"/>
              </a:rPr>
              <a:t>e</a:t>
            </a:r>
            <a:r>
              <a:rPr lang="en-US" sz="1235" spc="-34" dirty="0">
                <a:solidFill>
                  <a:srgbClr val="0086BF"/>
                </a:solidFill>
                <a:latin typeface="Gill Sans MT"/>
                <a:cs typeface="Gill Sans MT"/>
              </a:rPr>
              <a:t> </a:t>
            </a:r>
            <a:r>
              <a:rPr lang="en-US" sz="1235" spc="20" dirty="0">
                <a:solidFill>
                  <a:srgbClr val="0086BF"/>
                </a:solidFill>
                <a:latin typeface="Gill Sans MT"/>
                <a:cs typeface="Gill Sans MT"/>
              </a:rPr>
              <a:t>F</a:t>
            </a:r>
            <a:r>
              <a:rPr lang="en-US" sz="1235" spc="34" dirty="0">
                <a:solidFill>
                  <a:srgbClr val="0086BF"/>
                </a:solidFill>
                <a:latin typeface="Gill Sans MT"/>
                <a:cs typeface="Gill Sans MT"/>
              </a:rPr>
              <a:t>i</a:t>
            </a:r>
            <a:r>
              <a:rPr lang="en-US" sz="1235" dirty="0">
                <a:solidFill>
                  <a:srgbClr val="0086BF"/>
                </a:solidFill>
                <a:latin typeface="Gill Sans MT"/>
                <a:cs typeface="Gill Sans MT"/>
              </a:rPr>
              <a:t>r</a:t>
            </a:r>
            <a:r>
              <a:rPr lang="en-US" sz="1235" spc="17" dirty="0">
                <a:solidFill>
                  <a:srgbClr val="0086BF"/>
                </a:solidFill>
                <a:latin typeface="Gill Sans MT"/>
                <a:cs typeface="Gill Sans MT"/>
              </a:rPr>
              <a:t>s</a:t>
            </a:r>
            <a:r>
              <a:rPr lang="en-US" sz="1235" spc="40" dirty="0">
                <a:solidFill>
                  <a:srgbClr val="0086BF"/>
                </a:solidFill>
                <a:latin typeface="Gill Sans MT"/>
                <a:cs typeface="Gill Sans MT"/>
              </a:rPr>
              <a:t>t</a:t>
            </a:r>
            <a:r>
              <a:rPr lang="en-US" sz="1235" spc="-34" dirty="0">
                <a:solidFill>
                  <a:srgbClr val="0086BF"/>
                </a:solidFill>
                <a:latin typeface="Gill Sans MT"/>
                <a:cs typeface="Gill Sans MT"/>
              </a:rPr>
              <a:t> </a:t>
            </a:r>
            <a:r>
              <a:rPr lang="en-US" sz="1235" spc="64" dirty="0">
                <a:solidFill>
                  <a:srgbClr val="0086BF"/>
                </a:solidFill>
                <a:latin typeface="Gill Sans MT"/>
                <a:cs typeface="Gill Sans MT"/>
              </a:rPr>
              <a:t>5</a:t>
            </a:r>
            <a:r>
              <a:rPr lang="en-US" sz="1235" spc="-34" dirty="0">
                <a:solidFill>
                  <a:srgbClr val="0086BF"/>
                </a:solidFill>
                <a:latin typeface="Gill Sans MT"/>
                <a:cs typeface="Gill Sans MT"/>
              </a:rPr>
              <a:t> </a:t>
            </a:r>
            <a:r>
              <a:rPr lang="en-US" sz="1235" spc="-83" dirty="0">
                <a:solidFill>
                  <a:srgbClr val="0086BF"/>
                </a:solidFill>
                <a:latin typeface="Gill Sans MT"/>
                <a:cs typeface="Gill Sans MT"/>
              </a:rPr>
              <a:t>C</a:t>
            </a:r>
            <a:r>
              <a:rPr lang="en-US" sz="1235" spc="34" dirty="0">
                <a:solidFill>
                  <a:srgbClr val="0086BF"/>
                </a:solidFill>
                <a:latin typeface="Gill Sans MT"/>
                <a:cs typeface="Gill Sans MT"/>
              </a:rPr>
              <a:t>I</a:t>
            </a:r>
            <a:r>
              <a:rPr lang="en-US" sz="1235" spc="37" dirty="0">
                <a:solidFill>
                  <a:srgbClr val="0086BF"/>
                </a:solidFill>
                <a:latin typeface="Gill Sans MT"/>
                <a:cs typeface="Gill Sans MT"/>
              </a:rPr>
              <a:t>S</a:t>
            </a:r>
            <a:r>
              <a:rPr lang="en-US" sz="1235" spc="-34" dirty="0">
                <a:solidFill>
                  <a:srgbClr val="0086BF"/>
                </a:solidFill>
                <a:latin typeface="Gill Sans MT"/>
                <a:cs typeface="Gill Sans MT"/>
              </a:rPr>
              <a:t> </a:t>
            </a:r>
            <a:r>
              <a:rPr lang="en-US" sz="1235" spc="-83" dirty="0">
                <a:solidFill>
                  <a:srgbClr val="0086BF"/>
                </a:solidFill>
                <a:latin typeface="Gill Sans MT"/>
                <a:cs typeface="Gill Sans MT"/>
              </a:rPr>
              <a:t>C</a:t>
            </a:r>
            <a:r>
              <a:rPr lang="en-US" sz="1235" spc="64" dirty="0">
                <a:solidFill>
                  <a:srgbClr val="0086BF"/>
                </a:solidFill>
                <a:latin typeface="Gill Sans MT"/>
                <a:cs typeface="Gill Sans MT"/>
              </a:rPr>
              <a:t>on</a:t>
            </a:r>
            <a:r>
              <a:rPr lang="en-US" sz="1235" spc="34" dirty="0">
                <a:solidFill>
                  <a:srgbClr val="0086BF"/>
                </a:solidFill>
                <a:latin typeface="Gill Sans MT"/>
                <a:cs typeface="Gill Sans MT"/>
              </a:rPr>
              <a:t>t</a:t>
            </a:r>
            <a:r>
              <a:rPr lang="en-US" sz="1235" spc="-13" dirty="0">
                <a:solidFill>
                  <a:srgbClr val="0086BF"/>
                </a:solidFill>
                <a:latin typeface="Gill Sans MT"/>
                <a:cs typeface="Gill Sans MT"/>
              </a:rPr>
              <a:t>r</a:t>
            </a:r>
            <a:r>
              <a:rPr lang="en-US" sz="1235" spc="40" dirty="0">
                <a:solidFill>
                  <a:srgbClr val="0086BF"/>
                </a:solidFill>
                <a:latin typeface="Gill Sans MT"/>
                <a:cs typeface="Gill Sans MT"/>
              </a:rPr>
              <a:t>o</a:t>
            </a:r>
            <a:r>
              <a:rPr lang="en-US" sz="1235" spc="37" dirty="0">
                <a:solidFill>
                  <a:srgbClr val="0086BF"/>
                </a:solidFill>
                <a:latin typeface="Gill Sans MT"/>
                <a:cs typeface="Gill Sans MT"/>
              </a:rPr>
              <a:t>l</a:t>
            </a:r>
            <a:r>
              <a:rPr lang="en-US" sz="1235" spc="13" dirty="0">
                <a:solidFill>
                  <a:srgbClr val="0086BF"/>
                </a:solidFill>
                <a:latin typeface="Gill Sans MT"/>
                <a:cs typeface="Gill Sans MT"/>
              </a:rPr>
              <a:t>s,</a:t>
            </a:r>
            <a:r>
              <a:rPr lang="en-US" sz="1235" spc="20" dirty="0">
                <a:solidFill>
                  <a:srgbClr val="0086BF"/>
                </a:solidFill>
                <a:latin typeface="Gill Sans MT"/>
                <a:cs typeface="Gill Sans MT"/>
              </a:rPr>
              <a:t> </a:t>
            </a:r>
            <a:r>
              <a:rPr lang="en-US" sz="1235" spc="30" dirty="0">
                <a:solidFill>
                  <a:srgbClr val="0086BF"/>
                </a:solidFill>
                <a:latin typeface="Gill Sans MT"/>
                <a:cs typeface="Gill Sans MT"/>
              </a:rPr>
              <a:t>t</a:t>
            </a:r>
            <a:r>
              <a:rPr lang="en-US" sz="1235" spc="90" dirty="0">
                <a:solidFill>
                  <a:srgbClr val="0086BF"/>
                </a:solidFill>
                <a:latin typeface="Gill Sans MT"/>
                <a:cs typeface="Gill Sans MT"/>
              </a:rPr>
              <a:t>h</a:t>
            </a:r>
            <a:r>
              <a:rPr lang="en-US" sz="1235" spc="60" dirty="0">
                <a:solidFill>
                  <a:srgbClr val="0086BF"/>
                </a:solidFill>
                <a:latin typeface="Gill Sans MT"/>
                <a:cs typeface="Gill Sans MT"/>
              </a:rPr>
              <a:t>e</a:t>
            </a:r>
            <a:r>
              <a:rPr lang="en-US" sz="1235" spc="-34" dirty="0">
                <a:solidFill>
                  <a:srgbClr val="0086BF"/>
                </a:solidFill>
                <a:latin typeface="Gill Sans MT"/>
                <a:cs typeface="Gill Sans MT"/>
              </a:rPr>
              <a:t> </a:t>
            </a:r>
            <a:r>
              <a:rPr lang="en-US" sz="1235" spc="40" dirty="0">
                <a:solidFill>
                  <a:srgbClr val="0086BF"/>
                </a:solidFill>
                <a:latin typeface="Gill Sans MT"/>
                <a:cs typeface="Gill Sans MT"/>
              </a:rPr>
              <a:t>o</a:t>
            </a:r>
            <a:r>
              <a:rPr lang="en-US" sz="1235" spc="83" dirty="0">
                <a:solidFill>
                  <a:srgbClr val="0086BF"/>
                </a:solidFill>
                <a:latin typeface="Gill Sans MT"/>
                <a:cs typeface="Gill Sans MT"/>
              </a:rPr>
              <a:t>b</a:t>
            </a:r>
            <a:r>
              <a:rPr lang="en-US" sz="1235" spc="37" dirty="0">
                <a:solidFill>
                  <a:srgbClr val="0086BF"/>
                </a:solidFill>
                <a:latin typeface="Gill Sans MT"/>
                <a:cs typeface="Gill Sans MT"/>
              </a:rPr>
              <a:t>j</a:t>
            </a:r>
            <a:r>
              <a:rPr lang="en-US" sz="1235" spc="56" dirty="0">
                <a:solidFill>
                  <a:srgbClr val="0086BF"/>
                </a:solidFill>
                <a:latin typeface="Gill Sans MT"/>
                <a:cs typeface="Gill Sans MT"/>
              </a:rPr>
              <a:t>e</a:t>
            </a:r>
            <a:r>
              <a:rPr lang="en-US" sz="1235" spc="30" dirty="0">
                <a:solidFill>
                  <a:srgbClr val="0086BF"/>
                </a:solidFill>
                <a:latin typeface="Gill Sans MT"/>
                <a:cs typeface="Gill Sans MT"/>
              </a:rPr>
              <a:t>ct</a:t>
            </a:r>
            <a:r>
              <a:rPr lang="en-US" sz="1235" spc="40" dirty="0">
                <a:solidFill>
                  <a:srgbClr val="0086BF"/>
                </a:solidFill>
                <a:latin typeface="Gill Sans MT"/>
                <a:cs typeface="Gill Sans MT"/>
              </a:rPr>
              <a:t>i</a:t>
            </a:r>
            <a:r>
              <a:rPr lang="en-US" sz="1235" spc="34" dirty="0">
                <a:solidFill>
                  <a:srgbClr val="0086BF"/>
                </a:solidFill>
                <a:latin typeface="Gill Sans MT"/>
                <a:cs typeface="Gill Sans MT"/>
              </a:rPr>
              <a:t>v</a:t>
            </a:r>
            <a:r>
              <a:rPr lang="en-US" sz="1235" spc="60" dirty="0">
                <a:solidFill>
                  <a:srgbClr val="0086BF"/>
                </a:solidFill>
                <a:latin typeface="Gill Sans MT"/>
                <a:cs typeface="Gill Sans MT"/>
              </a:rPr>
              <a:t>e</a:t>
            </a:r>
            <a:r>
              <a:rPr lang="en-US" sz="1235" spc="-34" dirty="0">
                <a:solidFill>
                  <a:srgbClr val="0086BF"/>
                </a:solidFill>
                <a:latin typeface="Gill Sans MT"/>
                <a:cs typeface="Gill Sans MT"/>
              </a:rPr>
              <a:t> </a:t>
            </a:r>
            <a:r>
              <a:rPr lang="en-US" sz="1235" spc="37" dirty="0">
                <a:solidFill>
                  <a:srgbClr val="0086BF"/>
                </a:solidFill>
                <a:latin typeface="Gill Sans MT"/>
                <a:cs typeface="Gill Sans MT"/>
              </a:rPr>
              <a:t>o</a:t>
            </a:r>
            <a:r>
              <a:rPr lang="en-US" sz="1235" spc="107" dirty="0">
                <a:solidFill>
                  <a:srgbClr val="0086BF"/>
                </a:solidFill>
                <a:latin typeface="Gill Sans MT"/>
                <a:cs typeface="Gill Sans MT"/>
              </a:rPr>
              <a:t>f</a:t>
            </a:r>
            <a:r>
              <a:rPr lang="en-US" sz="1235" spc="-34" dirty="0">
                <a:solidFill>
                  <a:srgbClr val="0086BF"/>
                </a:solidFill>
                <a:latin typeface="Gill Sans MT"/>
                <a:cs typeface="Gill Sans MT"/>
              </a:rPr>
              <a:t> </a:t>
            </a:r>
            <a:r>
              <a:rPr lang="en-US" sz="1235" spc="50" dirty="0">
                <a:solidFill>
                  <a:srgbClr val="0086BF"/>
                </a:solidFill>
                <a:latin typeface="Gill Sans MT"/>
                <a:cs typeface="Gill Sans MT"/>
              </a:rPr>
              <a:t>e</a:t>
            </a:r>
            <a:r>
              <a:rPr lang="en-US" sz="1235" spc="96" dirty="0">
                <a:solidFill>
                  <a:srgbClr val="0086BF"/>
                </a:solidFill>
                <a:latin typeface="Gill Sans MT"/>
                <a:cs typeface="Gill Sans MT"/>
              </a:rPr>
              <a:t>a</a:t>
            </a:r>
            <a:r>
              <a:rPr lang="en-US" sz="1235" spc="4" dirty="0">
                <a:solidFill>
                  <a:srgbClr val="0086BF"/>
                </a:solidFill>
                <a:latin typeface="Gill Sans MT"/>
                <a:cs typeface="Gill Sans MT"/>
              </a:rPr>
              <a:t>c</a:t>
            </a:r>
            <a:r>
              <a:rPr lang="en-US" sz="1235" spc="94" dirty="0">
                <a:solidFill>
                  <a:srgbClr val="0086BF"/>
                </a:solidFill>
                <a:latin typeface="Gill Sans MT"/>
                <a:cs typeface="Gill Sans MT"/>
              </a:rPr>
              <a:t>h</a:t>
            </a:r>
            <a:r>
              <a:rPr lang="en-US" sz="1235" spc="-34" dirty="0">
                <a:solidFill>
                  <a:srgbClr val="0086BF"/>
                </a:solidFill>
                <a:latin typeface="Gill Sans MT"/>
                <a:cs typeface="Gill Sans MT"/>
              </a:rPr>
              <a:t> </a:t>
            </a:r>
            <a:r>
              <a:rPr lang="en-US" sz="1235" spc="37" dirty="0">
                <a:solidFill>
                  <a:srgbClr val="0086BF"/>
                </a:solidFill>
                <a:latin typeface="Gill Sans MT"/>
                <a:cs typeface="Gill Sans MT"/>
              </a:rPr>
              <a:t>i</a:t>
            </a:r>
            <a:r>
              <a:rPr lang="en-US" sz="1235" spc="10" dirty="0">
                <a:solidFill>
                  <a:srgbClr val="0086BF"/>
                </a:solidFill>
                <a:latin typeface="Gill Sans MT"/>
                <a:cs typeface="Gill Sans MT"/>
              </a:rPr>
              <a:t>s</a:t>
            </a:r>
            <a:r>
              <a:rPr lang="en-US" sz="1235" spc="-34" dirty="0">
                <a:solidFill>
                  <a:srgbClr val="0086BF"/>
                </a:solidFill>
                <a:latin typeface="Gill Sans MT"/>
                <a:cs typeface="Gill Sans MT"/>
              </a:rPr>
              <a:t> </a:t>
            </a:r>
            <a:r>
              <a:rPr lang="en-US" sz="1235" spc="76" dirty="0">
                <a:solidFill>
                  <a:srgbClr val="0086BF"/>
                </a:solidFill>
                <a:latin typeface="Gill Sans MT"/>
                <a:cs typeface="Gill Sans MT"/>
              </a:rPr>
              <a:t>d</a:t>
            </a:r>
            <a:r>
              <a:rPr lang="en-US" sz="1235" spc="60" dirty="0">
                <a:solidFill>
                  <a:srgbClr val="0086BF"/>
                </a:solidFill>
                <a:latin typeface="Gill Sans MT"/>
                <a:cs typeface="Gill Sans MT"/>
              </a:rPr>
              <a:t>e</a:t>
            </a:r>
            <a:r>
              <a:rPr lang="en-US" sz="1235" spc="7" dirty="0">
                <a:solidFill>
                  <a:srgbClr val="0086BF"/>
                </a:solidFill>
                <a:latin typeface="Gill Sans MT"/>
                <a:cs typeface="Gill Sans MT"/>
              </a:rPr>
              <a:t>s</a:t>
            </a:r>
            <a:r>
              <a:rPr lang="en-US" sz="1235" spc="4" dirty="0">
                <a:solidFill>
                  <a:srgbClr val="0086BF"/>
                </a:solidFill>
                <a:latin typeface="Gill Sans MT"/>
                <a:cs typeface="Gill Sans MT"/>
              </a:rPr>
              <a:t>c</a:t>
            </a:r>
            <a:r>
              <a:rPr lang="en-US" sz="1235" spc="-13" dirty="0">
                <a:solidFill>
                  <a:srgbClr val="0086BF"/>
                </a:solidFill>
                <a:latin typeface="Gill Sans MT"/>
                <a:cs typeface="Gill Sans MT"/>
              </a:rPr>
              <a:t>r</a:t>
            </a:r>
            <a:r>
              <a:rPr lang="en-US" sz="1235" spc="30" dirty="0">
                <a:solidFill>
                  <a:srgbClr val="0086BF"/>
                </a:solidFill>
                <a:latin typeface="Gill Sans MT"/>
                <a:cs typeface="Gill Sans MT"/>
              </a:rPr>
              <a:t>i</a:t>
            </a:r>
            <a:r>
              <a:rPr lang="en-US" sz="1235" spc="94" dirty="0">
                <a:solidFill>
                  <a:srgbClr val="0086BF"/>
                </a:solidFill>
                <a:latin typeface="Gill Sans MT"/>
                <a:cs typeface="Gill Sans MT"/>
              </a:rPr>
              <a:t>b</a:t>
            </a:r>
            <a:r>
              <a:rPr lang="en-US" sz="1235" spc="60" dirty="0">
                <a:solidFill>
                  <a:srgbClr val="0086BF"/>
                </a:solidFill>
                <a:latin typeface="Gill Sans MT"/>
                <a:cs typeface="Gill Sans MT"/>
              </a:rPr>
              <a:t>e</a:t>
            </a:r>
            <a:r>
              <a:rPr lang="en-US" sz="1235" spc="83" dirty="0">
                <a:solidFill>
                  <a:srgbClr val="0086BF"/>
                </a:solidFill>
                <a:latin typeface="Gill Sans MT"/>
                <a:cs typeface="Gill Sans MT"/>
              </a:rPr>
              <a:t>d</a:t>
            </a:r>
            <a:r>
              <a:rPr lang="en-US" sz="1235" spc="-34" dirty="0">
                <a:solidFill>
                  <a:srgbClr val="0086BF"/>
                </a:solidFill>
                <a:latin typeface="Gill Sans MT"/>
                <a:cs typeface="Gill Sans MT"/>
              </a:rPr>
              <a:t> </a:t>
            </a:r>
            <a:r>
              <a:rPr lang="en-US" sz="1235" spc="86" dirty="0">
                <a:solidFill>
                  <a:srgbClr val="0086BF"/>
                </a:solidFill>
                <a:latin typeface="Gill Sans MT"/>
                <a:cs typeface="Gill Sans MT"/>
              </a:rPr>
              <a:t>n</a:t>
            </a:r>
            <a:r>
              <a:rPr lang="en-US" sz="1235" spc="30" dirty="0">
                <a:solidFill>
                  <a:srgbClr val="0086BF"/>
                </a:solidFill>
                <a:latin typeface="Gill Sans MT"/>
                <a:cs typeface="Gill Sans MT"/>
              </a:rPr>
              <a:t>e</a:t>
            </a:r>
            <a:r>
              <a:rPr lang="en-US" sz="1235" spc="50" dirty="0">
                <a:solidFill>
                  <a:srgbClr val="0086BF"/>
                </a:solidFill>
                <a:latin typeface="Gill Sans MT"/>
                <a:cs typeface="Gill Sans MT"/>
              </a:rPr>
              <a:t>xt</a:t>
            </a:r>
            <a:r>
              <a:rPr lang="en-US" sz="1235" spc="13" dirty="0">
                <a:solidFill>
                  <a:srgbClr val="0086BF"/>
                </a:solidFill>
                <a:latin typeface="Gill Sans MT"/>
                <a:cs typeface="Gill Sans MT"/>
              </a:rPr>
              <a:t>.</a:t>
            </a:r>
            <a:endParaRPr lang="en-US" sz="1235" dirty="0">
              <a:latin typeface="Gill Sans MT"/>
              <a:cs typeface="Gill Sans MT"/>
            </a:endParaRPr>
          </a:p>
        </p:txBody>
      </p:sp>
      <p:sp>
        <p:nvSpPr>
          <p:cNvPr id="9" name="AutoShape 6" descr="Image result for low hanging fruit"/>
          <p:cNvSpPr>
            <a:spLocks noChangeAspect="1" noChangeArrowheads="1"/>
          </p:cNvSpPr>
          <p:nvPr/>
        </p:nvSpPr>
        <p:spPr bwMode="auto">
          <a:xfrm>
            <a:off x="1930213" y="7004"/>
            <a:ext cx="268941" cy="2689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0682" tIns="40341" rIns="80682" bIns="40341" numCol="1" anchor="t" anchorCtr="0" compatLnSpc="1">
            <a:prstTxWarp prst="textNoShape">
              <a:avLst/>
            </a:prstTxWarp>
          </a:bodyPr>
          <a:lstStyle/>
          <a:p>
            <a:endParaRPr lang="en-US" sz="1588"/>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7882" y="1446109"/>
            <a:ext cx="2891118" cy="1310539"/>
          </a:xfrm>
          <a:prstGeom prst="rect">
            <a:avLst/>
          </a:prstGeom>
        </p:spPr>
      </p:pic>
    </p:spTree>
    <p:extLst>
      <p:ext uri="{BB962C8B-B14F-4D97-AF65-F5344CB8AC3E}">
        <p14:creationId xmlns:p14="http://schemas.microsoft.com/office/powerpoint/2010/main" val="547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Number of Credit Unions by Asset Size</a:t>
            </a:r>
            <a:endParaRPr lang="en-US" dirty="0"/>
          </a:p>
        </p:txBody>
      </p:sp>
      <p:sp>
        <p:nvSpPr>
          <p:cNvPr id="3" name="Content Placeholder 2"/>
          <p:cNvSpPr>
            <a:spLocks noGrp="1"/>
          </p:cNvSpPr>
          <p:nvPr>
            <p:ph idx="1"/>
          </p:nvPr>
        </p:nvSpPr>
        <p:spPr>
          <a:xfrm>
            <a:off x="838200" y="1499937"/>
            <a:ext cx="10327105" cy="3970421"/>
          </a:xfrm>
        </p:spPr>
        <p:txBody>
          <a:bodyPr>
            <a:normAutofit fontScale="92500" lnSpcReduction="20000"/>
          </a:bodyPr>
          <a:lstStyle/>
          <a:p>
            <a:pPr marL="0" indent="0">
              <a:buNone/>
            </a:pPr>
            <a:r>
              <a:rPr lang="en-US" dirty="0"/>
              <a:t>                                                  December 31, 2018		December 31, 2017</a:t>
            </a:r>
          </a:p>
          <a:p>
            <a:pPr marL="0" indent="0">
              <a:lnSpc>
                <a:spcPct val="100000"/>
              </a:lnSpc>
              <a:buNone/>
            </a:pPr>
            <a:r>
              <a:rPr lang="en-US" dirty="0"/>
              <a:t>  Less than $2 million                                   1                                                  1</a:t>
            </a:r>
          </a:p>
          <a:p>
            <a:pPr marL="0" indent="0">
              <a:lnSpc>
                <a:spcPct val="100000"/>
              </a:lnSpc>
              <a:buNone/>
            </a:pPr>
            <a:r>
              <a:rPr lang="en-US" dirty="0"/>
              <a:t>       $2 - $5 million                                        2                                                  2               </a:t>
            </a:r>
          </a:p>
          <a:p>
            <a:pPr marL="0" indent="0">
              <a:lnSpc>
                <a:spcPct val="100000"/>
              </a:lnSpc>
              <a:buNone/>
            </a:pPr>
            <a:r>
              <a:rPr lang="en-US" dirty="0"/>
              <a:t>     $5 - $50 million                                      20                                               22                                                                                                           $50 - $100 million                                       10                                                 9                                                                         </a:t>
            </a:r>
          </a:p>
          <a:p>
            <a:pPr marL="0" indent="0">
              <a:lnSpc>
                <a:spcPct val="100000"/>
              </a:lnSpc>
              <a:buNone/>
            </a:pPr>
            <a:r>
              <a:rPr lang="en-US" dirty="0"/>
              <a:t>$100 - $500 million                                     13                                               12                                                            </a:t>
            </a:r>
          </a:p>
          <a:p>
            <a:pPr marL="0" indent="0">
              <a:lnSpc>
                <a:spcPct val="100000"/>
              </a:lnSpc>
              <a:buNone/>
            </a:pPr>
            <a:r>
              <a:rPr lang="en-US" dirty="0"/>
              <a:t>$500 million - $1 billion                             10                                               10                                                                                     </a:t>
            </a:r>
          </a:p>
          <a:p>
            <a:pPr marL="0" indent="0">
              <a:lnSpc>
                <a:spcPct val="100000"/>
              </a:lnSpc>
              <a:buNone/>
            </a:pPr>
            <a:r>
              <a:rPr lang="en-US" dirty="0"/>
              <a:t>   $1 billion and over                                   10                                                 9                                                                                                                                   </a:t>
            </a:r>
          </a:p>
          <a:p>
            <a:pPr marL="0" indent="0">
              <a:lnSpc>
                <a:spcPct val="100000"/>
              </a:lnSpc>
              <a:buNone/>
            </a:pPr>
            <a:r>
              <a:rPr lang="en-US" dirty="0"/>
              <a:t>                          Total                                     66                                               65 </a:t>
            </a:r>
          </a:p>
          <a:p>
            <a:pPr marL="0" indent="0">
              <a:lnSpc>
                <a:spcPct val="100000"/>
              </a:lnSpc>
              <a:buNone/>
            </a:pPr>
            <a:endParaRPr lang="en-US" dirty="0"/>
          </a:p>
          <a:p>
            <a:endParaRPr lang="en-US" dirty="0"/>
          </a:p>
        </p:txBody>
      </p:sp>
      <p:sp>
        <p:nvSpPr>
          <p:cNvPr id="5" name="TextBox 4"/>
          <p:cNvSpPr txBox="1"/>
          <p:nvPr/>
        </p:nvSpPr>
        <p:spPr>
          <a:xfrm>
            <a:off x="838200" y="5638800"/>
            <a:ext cx="10343147" cy="923330"/>
          </a:xfrm>
          <a:prstGeom prst="rect">
            <a:avLst/>
          </a:prstGeom>
          <a:noFill/>
        </p:spPr>
        <p:txBody>
          <a:bodyPr wrap="square" rtlCol="0">
            <a:spAutoFit/>
          </a:bodyPr>
          <a:lstStyle/>
          <a:p>
            <a:r>
              <a:rPr lang="en-US" dirty="0"/>
              <a:t>As of December 31, 2018, total assets held by state chartered credit unions amounted to </a:t>
            </a:r>
            <a:r>
              <a:rPr lang="en-US" b="1" dirty="0"/>
              <a:t>$45.24 billion</a:t>
            </a:r>
            <a:r>
              <a:rPr lang="en-US" dirty="0"/>
              <a:t>.  This is an increase since the December 31, 2017, figure of </a:t>
            </a:r>
            <a:r>
              <a:rPr lang="en-US" b="1" dirty="0"/>
              <a:t>$41.39 billion</a:t>
            </a:r>
            <a:r>
              <a:rPr lang="en-US" dirty="0"/>
              <a:t>. </a:t>
            </a:r>
          </a:p>
          <a:p>
            <a:endParaRPr lang="en-US" dirty="0"/>
          </a:p>
        </p:txBody>
      </p:sp>
    </p:spTree>
    <p:extLst>
      <p:ext uri="{BB962C8B-B14F-4D97-AF65-F5344CB8AC3E}">
        <p14:creationId xmlns:p14="http://schemas.microsoft.com/office/powerpoint/2010/main" val="31864317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Cyber Security – First Five Controls</a:t>
            </a:r>
          </a:p>
        </p:txBody>
      </p:sp>
      <p:sp>
        <p:nvSpPr>
          <p:cNvPr id="3" name="Rectangle 2"/>
          <p:cNvSpPr/>
          <p:nvPr/>
        </p:nvSpPr>
        <p:spPr>
          <a:xfrm>
            <a:off x="2734236" y="1690689"/>
            <a:ext cx="819391" cy="1395895"/>
          </a:xfrm>
          <a:prstGeom prst="rect">
            <a:avLst/>
          </a:prstGeom>
        </p:spPr>
        <p:txBody>
          <a:bodyPr wrap="none">
            <a:spAutoFit/>
          </a:bodyPr>
          <a:lstStyle/>
          <a:p>
            <a:r>
              <a:rPr lang="en-US" sz="8471" spc="662" dirty="0">
                <a:solidFill>
                  <a:srgbClr val="0086BF"/>
                </a:solidFill>
                <a:latin typeface="Calibri"/>
                <a:cs typeface="Calibri"/>
              </a:rPr>
              <a:t>1</a:t>
            </a:r>
            <a:endParaRPr lang="en-US" sz="1588" dirty="0"/>
          </a:p>
        </p:txBody>
      </p:sp>
      <p:sp>
        <p:nvSpPr>
          <p:cNvPr id="5" name="Rectangle 4"/>
          <p:cNvSpPr/>
          <p:nvPr/>
        </p:nvSpPr>
        <p:spPr>
          <a:xfrm>
            <a:off x="3608294" y="1719300"/>
            <a:ext cx="4437529" cy="2491131"/>
          </a:xfrm>
          <a:prstGeom prst="rect">
            <a:avLst/>
          </a:prstGeom>
        </p:spPr>
        <p:txBody>
          <a:bodyPr>
            <a:spAutoFit/>
          </a:bodyPr>
          <a:lstStyle/>
          <a:p>
            <a:r>
              <a:rPr lang="en-US" sz="3200" dirty="0">
                <a:solidFill>
                  <a:srgbClr val="003B5C"/>
                </a:solidFill>
                <a:latin typeface="FrutigerNeueLTW1G-Black"/>
              </a:rPr>
              <a:t>Inventory of Authorized</a:t>
            </a:r>
          </a:p>
          <a:p>
            <a:r>
              <a:rPr lang="en-US" sz="3200" dirty="0">
                <a:solidFill>
                  <a:srgbClr val="003B5C"/>
                </a:solidFill>
                <a:latin typeface="FrutigerNeueLTW1G-Black"/>
              </a:rPr>
              <a:t>&amp; Unauthorized Devices </a:t>
            </a:r>
          </a:p>
          <a:p>
            <a:endParaRPr lang="en-US" sz="2800" dirty="0">
              <a:solidFill>
                <a:srgbClr val="003B5C"/>
              </a:solidFill>
              <a:latin typeface="FrutigerNeueLTW1G-Black"/>
            </a:endParaRPr>
          </a:p>
          <a:p>
            <a:r>
              <a:rPr lang="en-US" sz="2400" dirty="0">
                <a:solidFill>
                  <a:srgbClr val="003B5C"/>
                </a:solidFill>
                <a:latin typeface="FrutigerNeueLTW1G-Black"/>
              </a:rPr>
              <a:t>(</a:t>
            </a:r>
            <a:r>
              <a:rPr lang="en-US" sz="2400" dirty="0" err="1">
                <a:solidFill>
                  <a:srgbClr val="002060"/>
                </a:solidFill>
              </a:rPr>
              <a:t>IOT?Tablets</a:t>
            </a:r>
            <a:r>
              <a:rPr lang="en-US" sz="2400" dirty="0">
                <a:solidFill>
                  <a:srgbClr val="002060"/>
                </a:solidFill>
              </a:rPr>
              <a:t>, Phablets, Phones of all kinds?)</a:t>
            </a:r>
          </a:p>
          <a:p>
            <a:endParaRPr lang="en-US" sz="1588" dirty="0"/>
          </a:p>
        </p:txBody>
      </p:sp>
      <p:sp>
        <p:nvSpPr>
          <p:cNvPr id="6" name="Rectangle 5"/>
          <p:cNvSpPr/>
          <p:nvPr/>
        </p:nvSpPr>
        <p:spPr>
          <a:xfrm>
            <a:off x="2651660" y="4469363"/>
            <a:ext cx="819391" cy="1395895"/>
          </a:xfrm>
          <a:prstGeom prst="rect">
            <a:avLst/>
          </a:prstGeom>
        </p:spPr>
        <p:txBody>
          <a:bodyPr wrap="none">
            <a:spAutoFit/>
          </a:bodyPr>
          <a:lstStyle/>
          <a:p>
            <a:r>
              <a:rPr lang="en-US" sz="8471" spc="662" dirty="0">
                <a:solidFill>
                  <a:srgbClr val="0086BF"/>
                </a:solidFill>
                <a:latin typeface="Calibri"/>
                <a:cs typeface="Calibri"/>
              </a:rPr>
              <a:t>2</a:t>
            </a:r>
            <a:endParaRPr lang="en-US" sz="1588" dirty="0"/>
          </a:p>
        </p:txBody>
      </p:sp>
      <p:sp>
        <p:nvSpPr>
          <p:cNvPr id="7" name="Rectangle 6"/>
          <p:cNvSpPr/>
          <p:nvPr/>
        </p:nvSpPr>
        <p:spPr>
          <a:xfrm>
            <a:off x="3553627" y="4690256"/>
            <a:ext cx="4437529" cy="1077218"/>
          </a:xfrm>
          <a:prstGeom prst="rect">
            <a:avLst/>
          </a:prstGeom>
        </p:spPr>
        <p:txBody>
          <a:bodyPr>
            <a:spAutoFit/>
          </a:bodyPr>
          <a:lstStyle/>
          <a:p>
            <a:r>
              <a:rPr lang="en-US" sz="3200" dirty="0">
                <a:solidFill>
                  <a:srgbClr val="003B5C"/>
                </a:solidFill>
                <a:latin typeface="FrutigerNeueLTW1G-Black"/>
              </a:rPr>
              <a:t>Inventory of Authorized</a:t>
            </a:r>
          </a:p>
          <a:p>
            <a:r>
              <a:rPr lang="en-US" sz="3200" dirty="0">
                <a:solidFill>
                  <a:srgbClr val="003B5C"/>
                </a:solidFill>
                <a:latin typeface="FrutigerNeueLTW1G-Black"/>
              </a:rPr>
              <a:t>&amp; Unauthorized Software</a:t>
            </a:r>
            <a:endParaRPr lang="en-US" sz="3200" dirty="0"/>
          </a:p>
        </p:txBody>
      </p:sp>
    </p:spTree>
    <p:extLst>
      <p:ext uri="{BB962C8B-B14F-4D97-AF65-F5344CB8AC3E}">
        <p14:creationId xmlns:p14="http://schemas.microsoft.com/office/powerpoint/2010/main" val="383400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Cyber Security – First Five Controls</a:t>
            </a:r>
          </a:p>
        </p:txBody>
      </p:sp>
      <p:sp>
        <p:nvSpPr>
          <p:cNvPr id="5" name="Rectangle 4"/>
          <p:cNvSpPr/>
          <p:nvPr/>
        </p:nvSpPr>
        <p:spPr>
          <a:xfrm>
            <a:off x="2734236" y="1882589"/>
            <a:ext cx="819391" cy="1395895"/>
          </a:xfrm>
          <a:prstGeom prst="rect">
            <a:avLst/>
          </a:prstGeom>
        </p:spPr>
        <p:txBody>
          <a:bodyPr wrap="none">
            <a:spAutoFit/>
          </a:bodyPr>
          <a:lstStyle/>
          <a:p>
            <a:r>
              <a:rPr lang="en-US" sz="8471" spc="662" dirty="0">
                <a:solidFill>
                  <a:srgbClr val="0086BF"/>
                </a:solidFill>
                <a:latin typeface="Calibri"/>
              </a:rPr>
              <a:t>3</a:t>
            </a:r>
            <a:endParaRPr lang="en-US" sz="8471" dirty="0"/>
          </a:p>
        </p:txBody>
      </p:sp>
      <p:sp>
        <p:nvSpPr>
          <p:cNvPr id="6" name="Rectangle 5"/>
          <p:cNvSpPr/>
          <p:nvPr/>
        </p:nvSpPr>
        <p:spPr>
          <a:xfrm>
            <a:off x="3675530" y="1894032"/>
            <a:ext cx="6247840" cy="1613262"/>
          </a:xfrm>
          <a:prstGeom prst="rect">
            <a:avLst/>
          </a:prstGeom>
        </p:spPr>
        <p:txBody>
          <a:bodyPr wrap="square">
            <a:spAutoFit/>
          </a:bodyPr>
          <a:lstStyle/>
          <a:p>
            <a:pPr marL="8458"/>
            <a:r>
              <a:rPr lang="en-US" sz="2471" spc="73" dirty="0">
                <a:solidFill>
                  <a:srgbClr val="003B5C"/>
                </a:solidFill>
                <a:latin typeface="Calibri"/>
                <a:cs typeface="Calibri"/>
              </a:rPr>
              <a:t>S</a:t>
            </a:r>
            <a:r>
              <a:rPr lang="en-US" sz="2471" spc="70" dirty="0">
                <a:solidFill>
                  <a:srgbClr val="003B5C"/>
                </a:solidFill>
                <a:latin typeface="Calibri"/>
                <a:cs typeface="Calibri"/>
              </a:rPr>
              <a:t>e</a:t>
            </a:r>
            <a:r>
              <a:rPr lang="en-US" sz="2471" spc="47" dirty="0">
                <a:solidFill>
                  <a:srgbClr val="003B5C"/>
                </a:solidFill>
                <a:latin typeface="Calibri"/>
                <a:cs typeface="Calibri"/>
              </a:rPr>
              <a:t>c</a:t>
            </a:r>
            <a:r>
              <a:rPr lang="en-US" sz="2471" spc="90" dirty="0">
                <a:solidFill>
                  <a:srgbClr val="003B5C"/>
                </a:solidFill>
                <a:latin typeface="Calibri"/>
                <a:cs typeface="Calibri"/>
              </a:rPr>
              <a:t>u</a:t>
            </a:r>
            <a:r>
              <a:rPr lang="en-US" sz="2471" spc="60" dirty="0">
                <a:solidFill>
                  <a:srgbClr val="003B5C"/>
                </a:solidFill>
                <a:latin typeface="Calibri"/>
                <a:cs typeface="Calibri"/>
              </a:rPr>
              <a:t>r</a:t>
            </a:r>
            <a:r>
              <a:rPr lang="en-US" sz="2471" spc="66" dirty="0">
                <a:solidFill>
                  <a:srgbClr val="003B5C"/>
                </a:solidFill>
                <a:latin typeface="Calibri"/>
                <a:cs typeface="Calibri"/>
              </a:rPr>
              <a:t>e</a:t>
            </a:r>
            <a:r>
              <a:rPr lang="en-US" sz="2471" spc="20" dirty="0">
                <a:solidFill>
                  <a:srgbClr val="003B5C"/>
                </a:solidFill>
                <a:latin typeface="Calibri"/>
                <a:cs typeface="Calibri"/>
              </a:rPr>
              <a:t> </a:t>
            </a:r>
            <a:r>
              <a:rPr lang="en-US" sz="2471" spc="83" dirty="0">
                <a:solidFill>
                  <a:srgbClr val="003B5C"/>
                </a:solidFill>
                <a:latin typeface="Calibri"/>
                <a:cs typeface="Calibri"/>
              </a:rPr>
              <a:t>C</a:t>
            </a:r>
            <a:r>
              <a:rPr lang="en-US" sz="2471" spc="86" dirty="0">
                <a:solidFill>
                  <a:srgbClr val="003B5C"/>
                </a:solidFill>
                <a:latin typeface="Calibri"/>
                <a:cs typeface="Calibri"/>
              </a:rPr>
              <a:t>on</a:t>
            </a:r>
            <a:r>
              <a:rPr lang="en-US" sz="2471" spc="70" dirty="0">
                <a:solidFill>
                  <a:srgbClr val="003B5C"/>
                </a:solidFill>
                <a:latin typeface="Calibri"/>
                <a:cs typeface="Calibri"/>
              </a:rPr>
              <a:t>fi</a:t>
            </a:r>
            <a:r>
              <a:rPr lang="en-US" sz="2471" spc="126" dirty="0">
                <a:solidFill>
                  <a:srgbClr val="003B5C"/>
                </a:solidFill>
                <a:latin typeface="Calibri"/>
                <a:cs typeface="Calibri"/>
              </a:rPr>
              <a:t>g</a:t>
            </a:r>
            <a:r>
              <a:rPr lang="en-US" sz="2471" spc="90" dirty="0">
                <a:solidFill>
                  <a:srgbClr val="003B5C"/>
                </a:solidFill>
                <a:latin typeface="Calibri"/>
                <a:cs typeface="Calibri"/>
              </a:rPr>
              <a:t>u</a:t>
            </a:r>
            <a:r>
              <a:rPr lang="en-US" sz="2471" spc="47" dirty="0">
                <a:solidFill>
                  <a:srgbClr val="003B5C"/>
                </a:solidFill>
                <a:latin typeface="Calibri"/>
                <a:cs typeface="Calibri"/>
              </a:rPr>
              <a:t>r</a:t>
            </a:r>
            <a:r>
              <a:rPr lang="en-US" sz="2471" spc="70" dirty="0">
                <a:solidFill>
                  <a:srgbClr val="003B5C"/>
                </a:solidFill>
                <a:latin typeface="Calibri"/>
                <a:cs typeface="Calibri"/>
              </a:rPr>
              <a:t>a</a:t>
            </a:r>
            <a:r>
              <a:rPr lang="en-US" sz="2471" spc="66" dirty="0">
                <a:solidFill>
                  <a:srgbClr val="003B5C"/>
                </a:solidFill>
                <a:latin typeface="Calibri"/>
                <a:cs typeface="Calibri"/>
              </a:rPr>
              <a:t>t</a:t>
            </a:r>
            <a:r>
              <a:rPr lang="en-US" sz="2471" spc="37" dirty="0">
                <a:solidFill>
                  <a:srgbClr val="003B5C"/>
                </a:solidFill>
                <a:latin typeface="Calibri"/>
                <a:cs typeface="Calibri"/>
              </a:rPr>
              <a:t>i</a:t>
            </a:r>
            <a:r>
              <a:rPr lang="en-US" sz="2471" spc="86" dirty="0">
                <a:solidFill>
                  <a:srgbClr val="003B5C"/>
                </a:solidFill>
                <a:latin typeface="Calibri"/>
                <a:cs typeface="Calibri"/>
              </a:rPr>
              <a:t>o</a:t>
            </a:r>
            <a:r>
              <a:rPr lang="en-US" sz="2471" spc="90" dirty="0">
                <a:solidFill>
                  <a:srgbClr val="003B5C"/>
                </a:solidFill>
                <a:latin typeface="Calibri"/>
                <a:cs typeface="Calibri"/>
              </a:rPr>
              <a:t>n</a:t>
            </a:r>
            <a:r>
              <a:rPr lang="en-US" sz="2471" spc="64" dirty="0">
                <a:solidFill>
                  <a:srgbClr val="003B5C"/>
                </a:solidFill>
                <a:latin typeface="Calibri"/>
                <a:cs typeface="Calibri"/>
              </a:rPr>
              <a:t>s</a:t>
            </a:r>
            <a:r>
              <a:rPr lang="en-US" sz="2471" spc="20" dirty="0">
                <a:solidFill>
                  <a:srgbClr val="003B5C"/>
                </a:solidFill>
                <a:latin typeface="Calibri"/>
                <a:cs typeface="Calibri"/>
              </a:rPr>
              <a:t> </a:t>
            </a:r>
            <a:r>
              <a:rPr lang="en-US" sz="2471" spc="86" dirty="0">
                <a:solidFill>
                  <a:srgbClr val="003B5C"/>
                </a:solidFill>
                <a:latin typeface="Calibri"/>
                <a:cs typeface="Calibri"/>
              </a:rPr>
              <a:t>f</a:t>
            </a:r>
            <a:r>
              <a:rPr lang="en-US" sz="2471" spc="90" dirty="0">
                <a:solidFill>
                  <a:srgbClr val="003B5C"/>
                </a:solidFill>
                <a:latin typeface="Calibri"/>
                <a:cs typeface="Calibri"/>
              </a:rPr>
              <a:t>o</a:t>
            </a:r>
            <a:r>
              <a:rPr lang="en-US" sz="2471" spc="56" dirty="0">
                <a:solidFill>
                  <a:srgbClr val="003B5C"/>
                </a:solidFill>
                <a:latin typeface="Calibri"/>
                <a:cs typeface="Calibri"/>
              </a:rPr>
              <a:t>r</a:t>
            </a:r>
            <a:r>
              <a:rPr lang="en-US" sz="2471" spc="20" dirty="0">
                <a:solidFill>
                  <a:srgbClr val="003B5C"/>
                </a:solidFill>
                <a:latin typeface="Calibri"/>
                <a:cs typeface="Calibri"/>
              </a:rPr>
              <a:t> </a:t>
            </a:r>
            <a:r>
              <a:rPr lang="en-US" sz="2471" spc="80" dirty="0">
                <a:solidFill>
                  <a:srgbClr val="003B5C"/>
                </a:solidFill>
                <a:latin typeface="Calibri"/>
                <a:cs typeface="Calibri"/>
              </a:rPr>
              <a:t>H</a:t>
            </a:r>
            <a:r>
              <a:rPr lang="en-US" sz="2471" spc="76" dirty="0">
                <a:solidFill>
                  <a:srgbClr val="003B5C"/>
                </a:solidFill>
                <a:latin typeface="Calibri"/>
                <a:cs typeface="Calibri"/>
              </a:rPr>
              <a:t>a</a:t>
            </a:r>
            <a:r>
              <a:rPr lang="en-US" sz="2471" spc="64" dirty="0">
                <a:solidFill>
                  <a:srgbClr val="003B5C"/>
                </a:solidFill>
                <a:latin typeface="Calibri"/>
                <a:cs typeface="Calibri"/>
              </a:rPr>
              <a:t>r</a:t>
            </a:r>
            <a:r>
              <a:rPr lang="en-US" sz="2471" spc="83" dirty="0">
                <a:solidFill>
                  <a:srgbClr val="003B5C"/>
                </a:solidFill>
                <a:latin typeface="Calibri"/>
                <a:cs typeface="Calibri"/>
              </a:rPr>
              <a:t>d</a:t>
            </a:r>
            <a:r>
              <a:rPr lang="en-US" sz="2471" spc="130" dirty="0">
                <a:solidFill>
                  <a:srgbClr val="003B5C"/>
                </a:solidFill>
                <a:latin typeface="Calibri"/>
                <a:cs typeface="Calibri"/>
              </a:rPr>
              <a:t>w</a:t>
            </a:r>
            <a:r>
              <a:rPr lang="en-US" sz="2471" spc="76" dirty="0">
                <a:solidFill>
                  <a:srgbClr val="003B5C"/>
                </a:solidFill>
                <a:latin typeface="Calibri"/>
                <a:cs typeface="Calibri"/>
              </a:rPr>
              <a:t>a</a:t>
            </a:r>
            <a:r>
              <a:rPr lang="en-US" sz="2471" spc="60" dirty="0">
                <a:solidFill>
                  <a:srgbClr val="003B5C"/>
                </a:solidFill>
                <a:latin typeface="Calibri"/>
                <a:cs typeface="Calibri"/>
              </a:rPr>
              <a:t>r</a:t>
            </a:r>
            <a:r>
              <a:rPr lang="en-US" sz="2471" spc="66" dirty="0">
                <a:solidFill>
                  <a:srgbClr val="003B5C"/>
                </a:solidFill>
                <a:latin typeface="Calibri"/>
                <a:cs typeface="Calibri"/>
              </a:rPr>
              <a:t>e</a:t>
            </a:r>
            <a:r>
              <a:rPr lang="en-US" sz="2471" spc="20" dirty="0">
                <a:solidFill>
                  <a:srgbClr val="003B5C"/>
                </a:solidFill>
                <a:latin typeface="Calibri"/>
                <a:cs typeface="Calibri"/>
              </a:rPr>
              <a:t> </a:t>
            </a:r>
            <a:r>
              <a:rPr lang="en-US" sz="2471" spc="47" dirty="0">
                <a:solidFill>
                  <a:srgbClr val="003B5C"/>
                </a:solidFill>
                <a:latin typeface="Calibri"/>
                <a:cs typeface="Calibri"/>
              </a:rPr>
              <a:t>&amp;</a:t>
            </a:r>
            <a:r>
              <a:rPr lang="en-US" sz="2471" spc="20" dirty="0">
                <a:solidFill>
                  <a:srgbClr val="003B5C"/>
                </a:solidFill>
                <a:latin typeface="Calibri"/>
                <a:cs typeface="Calibri"/>
              </a:rPr>
              <a:t> </a:t>
            </a:r>
            <a:r>
              <a:rPr lang="en-US" sz="2471" spc="73" dirty="0">
                <a:solidFill>
                  <a:srgbClr val="003B5C"/>
                </a:solidFill>
                <a:latin typeface="Calibri"/>
                <a:cs typeface="Calibri"/>
              </a:rPr>
              <a:t>S</a:t>
            </a:r>
            <a:r>
              <a:rPr lang="en-US" sz="2471" spc="86" dirty="0">
                <a:solidFill>
                  <a:srgbClr val="003B5C"/>
                </a:solidFill>
                <a:latin typeface="Calibri"/>
                <a:cs typeface="Calibri"/>
              </a:rPr>
              <a:t>o</a:t>
            </a:r>
            <a:r>
              <a:rPr lang="en-US" sz="2471" spc="100" dirty="0">
                <a:solidFill>
                  <a:srgbClr val="003B5C"/>
                </a:solidFill>
                <a:latin typeface="Calibri"/>
                <a:cs typeface="Calibri"/>
              </a:rPr>
              <a:t>f</a:t>
            </a:r>
            <a:r>
              <a:rPr lang="en-US" sz="2471" spc="66" dirty="0">
                <a:solidFill>
                  <a:srgbClr val="003B5C"/>
                </a:solidFill>
                <a:latin typeface="Calibri"/>
                <a:cs typeface="Calibri"/>
              </a:rPr>
              <a:t>t</a:t>
            </a:r>
            <a:r>
              <a:rPr lang="en-US" sz="2471" spc="130" dirty="0">
                <a:solidFill>
                  <a:srgbClr val="003B5C"/>
                </a:solidFill>
                <a:latin typeface="Calibri"/>
                <a:cs typeface="Calibri"/>
              </a:rPr>
              <a:t>w</a:t>
            </a:r>
            <a:r>
              <a:rPr lang="en-US" sz="2471" spc="76" dirty="0">
                <a:solidFill>
                  <a:srgbClr val="003B5C"/>
                </a:solidFill>
                <a:latin typeface="Calibri"/>
                <a:cs typeface="Calibri"/>
              </a:rPr>
              <a:t>a</a:t>
            </a:r>
            <a:r>
              <a:rPr lang="en-US" sz="2471" spc="60" dirty="0">
                <a:solidFill>
                  <a:srgbClr val="003B5C"/>
                </a:solidFill>
                <a:latin typeface="Calibri"/>
                <a:cs typeface="Calibri"/>
              </a:rPr>
              <a:t>r</a:t>
            </a:r>
            <a:r>
              <a:rPr lang="en-US" sz="2471" spc="66" dirty="0">
                <a:solidFill>
                  <a:srgbClr val="003B5C"/>
                </a:solidFill>
                <a:latin typeface="Calibri"/>
                <a:cs typeface="Calibri"/>
              </a:rPr>
              <a:t>e</a:t>
            </a:r>
            <a:endParaRPr lang="en-US" sz="2471" dirty="0">
              <a:latin typeface="Calibri"/>
              <a:cs typeface="Calibri"/>
            </a:endParaRPr>
          </a:p>
          <a:p>
            <a:pPr marL="8458"/>
            <a:r>
              <a:rPr lang="en-US" sz="2471" spc="86" dirty="0">
                <a:solidFill>
                  <a:srgbClr val="003B5C"/>
                </a:solidFill>
                <a:latin typeface="Calibri"/>
                <a:cs typeface="Calibri"/>
              </a:rPr>
              <a:t>o</a:t>
            </a:r>
            <a:r>
              <a:rPr lang="en-US" sz="2471" spc="83" dirty="0">
                <a:solidFill>
                  <a:srgbClr val="003B5C"/>
                </a:solidFill>
                <a:latin typeface="Calibri"/>
                <a:cs typeface="Calibri"/>
              </a:rPr>
              <a:t>n</a:t>
            </a:r>
            <a:r>
              <a:rPr lang="en-US" sz="2471" spc="20" dirty="0">
                <a:solidFill>
                  <a:srgbClr val="003B5C"/>
                </a:solidFill>
                <a:latin typeface="Calibri"/>
                <a:cs typeface="Calibri"/>
              </a:rPr>
              <a:t> </a:t>
            </a:r>
            <a:r>
              <a:rPr lang="en-US" sz="2471" spc="83" dirty="0">
                <a:solidFill>
                  <a:srgbClr val="003B5C"/>
                </a:solidFill>
                <a:latin typeface="Calibri"/>
                <a:cs typeface="Calibri"/>
              </a:rPr>
              <a:t>M</a:t>
            </a:r>
            <a:r>
              <a:rPr lang="en-US" sz="2471" spc="86" dirty="0">
                <a:solidFill>
                  <a:srgbClr val="003B5C"/>
                </a:solidFill>
                <a:latin typeface="Calibri"/>
                <a:cs typeface="Calibri"/>
              </a:rPr>
              <a:t>o</a:t>
            </a:r>
            <a:r>
              <a:rPr lang="en-US" sz="2471" spc="90" dirty="0">
                <a:solidFill>
                  <a:srgbClr val="003B5C"/>
                </a:solidFill>
                <a:latin typeface="Calibri"/>
                <a:cs typeface="Calibri"/>
              </a:rPr>
              <a:t>b</a:t>
            </a:r>
            <a:r>
              <a:rPr lang="en-US" sz="2471" spc="37" dirty="0">
                <a:solidFill>
                  <a:srgbClr val="003B5C"/>
                </a:solidFill>
                <a:latin typeface="Calibri"/>
                <a:cs typeface="Calibri"/>
              </a:rPr>
              <a:t>il</a:t>
            </a:r>
            <a:r>
              <a:rPr lang="en-US" sz="2471" spc="66" dirty="0">
                <a:solidFill>
                  <a:srgbClr val="003B5C"/>
                </a:solidFill>
                <a:latin typeface="Calibri"/>
                <a:cs typeface="Calibri"/>
              </a:rPr>
              <a:t>e</a:t>
            </a:r>
            <a:r>
              <a:rPr lang="en-US" sz="2471" spc="20" dirty="0">
                <a:solidFill>
                  <a:srgbClr val="003B5C"/>
                </a:solidFill>
                <a:latin typeface="Calibri"/>
                <a:cs typeface="Calibri"/>
              </a:rPr>
              <a:t> </a:t>
            </a:r>
            <a:r>
              <a:rPr lang="en-US" sz="2471" spc="94" dirty="0">
                <a:solidFill>
                  <a:srgbClr val="003B5C"/>
                </a:solidFill>
                <a:latin typeface="Calibri"/>
                <a:cs typeface="Calibri"/>
              </a:rPr>
              <a:t>D</a:t>
            </a:r>
            <a:r>
              <a:rPr lang="en-US" sz="2471" spc="56" dirty="0">
                <a:solidFill>
                  <a:srgbClr val="003B5C"/>
                </a:solidFill>
                <a:latin typeface="Calibri"/>
                <a:cs typeface="Calibri"/>
              </a:rPr>
              <a:t>e</a:t>
            </a:r>
            <a:r>
              <a:rPr lang="en-US" sz="2471" spc="94" dirty="0">
                <a:solidFill>
                  <a:srgbClr val="003B5C"/>
                </a:solidFill>
                <a:latin typeface="Calibri"/>
                <a:cs typeface="Calibri"/>
              </a:rPr>
              <a:t>v</a:t>
            </a:r>
            <a:r>
              <a:rPr lang="en-US" sz="2471" spc="37" dirty="0">
                <a:solidFill>
                  <a:srgbClr val="003B5C"/>
                </a:solidFill>
                <a:latin typeface="Calibri"/>
                <a:cs typeface="Calibri"/>
              </a:rPr>
              <a:t>i</a:t>
            </a:r>
            <a:r>
              <a:rPr lang="en-US" sz="2471" spc="43" dirty="0">
                <a:solidFill>
                  <a:srgbClr val="003B5C"/>
                </a:solidFill>
                <a:latin typeface="Calibri"/>
                <a:cs typeface="Calibri"/>
              </a:rPr>
              <a:t>c</a:t>
            </a:r>
            <a:r>
              <a:rPr lang="en-US" sz="2471" spc="73" dirty="0">
                <a:solidFill>
                  <a:srgbClr val="003B5C"/>
                </a:solidFill>
                <a:latin typeface="Calibri"/>
                <a:cs typeface="Calibri"/>
              </a:rPr>
              <a:t>e</a:t>
            </a:r>
            <a:r>
              <a:rPr lang="en-US" sz="2471" spc="66" dirty="0">
                <a:solidFill>
                  <a:srgbClr val="003B5C"/>
                </a:solidFill>
                <a:latin typeface="Calibri"/>
                <a:cs typeface="Calibri"/>
              </a:rPr>
              <a:t>s</a:t>
            </a:r>
            <a:r>
              <a:rPr lang="en-US" sz="2471" spc="13" dirty="0">
                <a:solidFill>
                  <a:srgbClr val="003B5C"/>
                </a:solidFill>
                <a:latin typeface="Calibri"/>
                <a:cs typeface="Calibri"/>
              </a:rPr>
              <a:t>,</a:t>
            </a:r>
            <a:r>
              <a:rPr lang="en-US" sz="2471" spc="20" dirty="0">
                <a:solidFill>
                  <a:srgbClr val="003B5C"/>
                </a:solidFill>
                <a:latin typeface="Calibri"/>
                <a:cs typeface="Calibri"/>
              </a:rPr>
              <a:t> </a:t>
            </a:r>
            <a:r>
              <a:rPr lang="en-US" sz="2471" spc="94" dirty="0">
                <a:solidFill>
                  <a:srgbClr val="003B5C"/>
                </a:solidFill>
                <a:latin typeface="Calibri"/>
                <a:cs typeface="Calibri"/>
              </a:rPr>
              <a:t>L</a:t>
            </a:r>
            <a:r>
              <a:rPr lang="en-US" sz="2471" spc="76" dirty="0">
                <a:solidFill>
                  <a:srgbClr val="003B5C"/>
                </a:solidFill>
                <a:latin typeface="Calibri"/>
                <a:cs typeface="Calibri"/>
              </a:rPr>
              <a:t>a</a:t>
            </a:r>
            <a:r>
              <a:rPr lang="en-US" sz="2471" spc="86" dirty="0">
                <a:solidFill>
                  <a:srgbClr val="003B5C"/>
                </a:solidFill>
                <a:latin typeface="Calibri"/>
                <a:cs typeface="Calibri"/>
              </a:rPr>
              <a:t>p</a:t>
            </a:r>
            <a:r>
              <a:rPr lang="en-US" sz="2471" spc="64" dirty="0">
                <a:solidFill>
                  <a:srgbClr val="003B5C"/>
                </a:solidFill>
                <a:latin typeface="Calibri"/>
                <a:cs typeface="Calibri"/>
              </a:rPr>
              <a:t>t</a:t>
            </a:r>
            <a:r>
              <a:rPr lang="en-US" sz="2471" spc="86" dirty="0">
                <a:solidFill>
                  <a:srgbClr val="003B5C"/>
                </a:solidFill>
                <a:latin typeface="Calibri"/>
                <a:cs typeface="Calibri"/>
              </a:rPr>
              <a:t>op</a:t>
            </a:r>
            <a:r>
              <a:rPr lang="en-US" sz="2471" spc="66" dirty="0">
                <a:solidFill>
                  <a:srgbClr val="003B5C"/>
                </a:solidFill>
                <a:latin typeface="Calibri"/>
                <a:cs typeface="Calibri"/>
              </a:rPr>
              <a:t>s</a:t>
            </a:r>
            <a:r>
              <a:rPr lang="en-US" sz="2471" spc="13" dirty="0">
                <a:solidFill>
                  <a:srgbClr val="003B5C"/>
                </a:solidFill>
                <a:latin typeface="Calibri"/>
                <a:cs typeface="Calibri"/>
              </a:rPr>
              <a:t>,</a:t>
            </a:r>
            <a:r>
              <a:rPr lang="en-US" sz="2471" spc="20" dirty="0">
                <a:solidFill>
                  <a:srgbClr val="003B5C"/>
                </a:solidFill>
                <a:latin typeface="Calibri"/>
                <a:cs typeface="Calibri"/>
              </a:rPr>
              <a:t> </a:t>
            </a:r>
            <a:r>
              <a:rPr lang="en-US" sz="2471" spc="80" dirty="0">
                <a:solidFill>
                  <a:srgbClr val="003B5C"/>
                </a:solidFill>
                <a:latin typeface="Calibri"/>
                <a:cs typeface="Calibri"/>
              </a:rPr>
              <a:t>W</a:t>
            </a:r>
            <a:r>
              <a:rPr lang="en-US" sz="2471" spc="90" dirty="0">
                <a:solidFill>
                  <a:srgbClr val="003B5C"/>
                </a:solidFill>
                <a:latin typeface="Calibri"/>
                <a:cs typeface="Calibri"/>
              </a:rPr>
              <a:t>o</a:t>
            </a:r>
            <a:r>
              <a:rPr lang="en-US" sz="2471" spc="60" dirty="0">
                <a:solidFill>
                  <a:srgbClr val="003B5C"/>
                </a:solidFill>
                <a:latin typeface="Calibri"/>
                <a:cs typeface="Calibri"/>
              </a:rPr>
              <a:t>r</a:t>
            </a:r>
            <a:r>
              <a:rPr lang="en-US" sz="2471" spc="100" dirty="0">
                <a:solidFill>
                  <a:srgbClr val="003B5C"/>
                </a:solidFill>
                <a:latin typeface="Calibri"/>
                <a:cs typeface="Calibri"/>
              </a:rPr>
              <a:t>k</a:t>
            </a:r>
            <a:r>
              <a:rPr lang="en-US" sz="2471" spc="64" dirty="0">
                <a:solidFill>
                  <a:srgbClr val="003B5C"/>
                </a:solidFill>
                <a:latin typeface="Calibri"/>
                <a:cs typeface="Calibri"/>
              </a:rPr>
              <a:t>s</a:t>
            </a:r>
            <a:r>
              <a:rPr lang="en-US" sz="2471" spc="66" dirty="0">
                <a:solidFill>
                  <a:srgbClr val="003B5C"/>
                </a:solidFill>
                <a:latin typeface="Calibri"/>
                <a:cs typeface="Calibri"/>
              </a:rPr>
              <a:t>t</a:t>
            </a:r>
            <a:r>
              <a:rPr lang="en-US" sz="2471" spc="70" dirty="0">
                <a:solidFill>
                  <a:srgbClr val="003B5C"/>
                </a:solidFill>
                <a:latin typeface="Calibri"/>
                <a:cs typeface="Calibri"/>
              </a:rPr>
              <a:t>a</a:t>
            </a:r>
            <a:r>
              <a:rPr lang="en-US" sz="2471" spc="66" dirty="0">
                <a:solidFill>
                  <a:srgbClr val="003B5C"/>
                </a:solidFill>
                <a:latin typeface="Calibri"/>
                <a:cs typeface="Calibri"/>
              </a:rPr>
              <a:t>t</a:t>
            </a:r>
            <a:r>
              <a:rPr lang="en-US" sz="2471" spc="37" dirty="0">
                <a:solidFill>
                  <a:srgbClr val="003B5C"/>
                </a:solidFill>
                <a:latin typeface="Calibri"/>
                <a:cs typeface="Calibri"/>
              </a:rPr>
              <a:t>i</a:t>
            </a:r>
            <a:r>
              <a:rPr lang="en-US" sz="2471" spc="86" dirty="0">
                <a:solidFill>
                  <a:srgbClr val="003B5C"/>
                </a:solidFill>
                <a:latin typeface="Calibri"/>
                <a:cs typeface="Calibri"/>
              </a:rPr>
              <a:t>o</a:t>
            </a:r>
            <a:r>
              <a:rPr lang="en-US" sz="2471" spc="90" dirty="0">
                <a:solidFill>
                  <a:srgbClr val="003B5C"/>
                </a:solidFill>
                <a:latin typeface="Calibri"/>
                <a:cs typeface="Calibri"/>
              </a:rPr>
              <a:t>n</a:t>
            </a:r>
            <a:r>
              <a:rPr lang="en-US" sz="2471" spc="66" dirty="0">
                <a:solidFill>
                  <a:srgbClr val="003B5C"/>
                </a:solidFill>
                <a:latin typeface="Calibri"/>
                <a:cs typeface="Calibri"/>
              </a:rPr>
              <a:t>s</a:t>
            </a:r>
            <a:r>
              <a:rPr lang="en-US" sz="2471" spc="13" dirty="0">
                <a:solidFill>
                  <a:srgbClr val="003B5C"/>
                </a:solidFill>
                <a:latin typeface="Calibri"/>
                <a:cs typeface="Calibri"/>
              </a:rPr>
              <a:t>,</a:t>
            </a:r>
            <a:r>
              <a:rPr lang="en-US" sz="2471" spc="20" dirty="0">
                <a:solidFill>
                  <a:srgbClr val="003B5C"/>
                </a:solidFill>
                <a:latin typeface="Calibri"/>
                <a:cs typeface="Calibri"/>
              </a:rPr>
              <a:t> </a:t>
            </a:r>
            <a:r>
              <a:rPr lang="en-US" sz="2471" spc="47" dirty="0">
                <a:solidFill>
                  <a:srgbClr val="003B5C"/>
                </a:solidFill>
                <a:latin typeface="Calibri"/>
                <a:cs typeface="Calibri"/>
              </a:rPr>
              <a:t>&amp;</a:t>
            </a:r>
            <a:r>
              <a:rPr lang="en-US" sz="2471" spc="20" dirty="0">
                <a:solidFill>
                  <a:srgbClr val="003B5C"/>
                </a:solidFill>
                <a:latin typeface="Calibri"/>
                <a:cs typeface="Calibri"/>
              </a:rPr>
              <a:t> </a:t>
            </a:r>
            <a:r>
              <a:rPr lang="en-US" sz="2471" spc="73" dirty="0">
                <a:solidFill>
                  <a:srgbClr val="003B5C"/>
                </a:solidFill>
                <a:latin typeface="Calibri"/>
                <a:cs typeface="Calibri"/>
              </a:rPr>
              <a:t>Se</a:t>
            </a:r>
            <a:r>
              <a:rPr lang="en-US" sz="2471" spc="76" dirty="0">
                <a:solidFill>
                  <a:srgbClr val="003B5C"/>
                </a:solidFill>
                <a:latin typeface="Calibri"/>
                <a:cs typeface="Calibri"/>
              </a:rPr>
              <a:t>r</a:t>
            </a:r>
            <a:r>
              <a:rPr lang="en-US" sz="2471" spc="80" dirty="0">
                <a:solidFill>
                  <a:srgbClr val="003B5C"/>
                </a:solidFill>
                <a:latin typeface="Calibri"/>
                <a:cs typeface="Calibri"/>
              </a:rPr>
              <a:t>v</a:t>
            </a:r>
            <a:r>
              <a:rPr lang="en-US" sz="2471" spc="73" dirty="0">
                <a:solidFill>
                  <a:srgbClr val="003B5C"/>
                </a:solidFill>
                <a:latin typeface="Calibri"/>
                <a:cs typeface="Calibri"/>
              </a:rPr>
              <a:t>e</a:t>
            </a:r>
            <a:r>
              <a:rPr lang="en-US" sz="2471" spc="64" dirty="0">
                <a:solidFill>
                  <a:srgbClr val="003B5C"/>
                </a:solidFill>
                <a:latin typeface="Calibri"/>
                <a:cs typeface="Calibri"/>
              </a:rPr>
              <a:t>rs</a:t>
            </a:r>
            <a:endParaRPr lang="en-US" sz="2471" dirty="0">
              <a:latin typeface="Calibri"/>
              <a:cs typeface="Calibri"/>
            </a:endParaRPr>
          </a:p>
        </p:txBody>
      </p:sp>
      <p:pic>
        <p:nvPicPr>
          <p:cNvPr id="2050" name="Picture 2" descr="Image result for the devil is in the detai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1685" y="3699625"/>
            <a:ext cx="2568630" cy="178687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133241" y="5983941"/>
            <a:ext cx="6790765" cy="418256"/>
          </a:xfrm>
          <a:prstGeom prst="rect">
            <a:avLst/>
          </a:prstGeom>
        </p:spPr>
        <p:txBody>
          <a:bodyPr wrap="square">
            <a:spAutoFit/>
          </a:bodyPr>
          <a:lstStyle/>
          <a:p>
            <a:r>
              <a:rPr lang="en-US" sz="2118" dirty="0">
                <a:solidFill>
                  <a:srgbClr val="002060"/>
                </a:solidFill>
              </a:rPr>
              <a:t>https://www.cisecurity.org/cis-benchmarks/</a:t>
            </a:r>
          </a:p>
        </p:txBody>
      </p:sp>
    </p:spTree>
    <p:extLst>
      <p:ext uri="{BB962C8B-B14F-4D97-AF65-F5344CB8AC3E}">
        <p14:creationId xmlns:p14="http://schemas.microsoft.com/office/powerpoint/2010/main" val="5809545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Cyber Security – First Five Controls</a:t>
            </a:r>
          </a:p>
        </p:txBody>
      </p:sp>
      <p:sp>
        <p:nvSpPr>
          <p:cNvPr id="3" name="Rectangle 2"/>
          <p:cNvSpPr/>
          <p:nvPr/>
        </p:nvSpPr>
        <p:spPr>
          <a:xfrm>
            <a:off x="2734236" y="1690689"/>
            <a:ext cx="819391" cy="1395895"/>
          </a:xfrm>
          <a:prstGeom prst="rect">
            <a:avLst/>
          </a:prstGeom>
        </p:spPr>
        <p:txBody>
          <a:bodyPr wrap="none">
            <a:spAutoFit/>
          </a:bodyPr>
          <a:lstStyle/>
          <a:p>
            <a:r>
              <a:rPr lang="en-US" sz="8471" spc="662" dirty="0">
                <a:solidFill>
                  <a:srgbClr val="0086BF"/>
                </a:solidFill>
                <a:latin typeface="Calibri"/>
              </a:rPr>
              <a:t>4</a:t>
            </a:r>
            <a:endParaRPr lang="en-US" sz="1588" dirty="0"/>
          </a:p>
        </p:txBody>
      </p:sp>
      <p:sp>
        <p:nvSpPr>
          <p:cNvPr id="5" name="Rectangle 4"/>
          <p:cNvSpPr/>
          <p:nvPr/>
        </p:nvSpPr>
        <p:spPr>
          <a:xfrm>
            <a:off x="3608294" y="1855059"/>
            <a:ext cx="5916706" cy="1077218"/>
          </a:xfrm>
          <a:prstGeom prst="rect">
            <a:avLst/>
          </a:prstGeom>
        </p:spPr>
        <p:txBody>
          <a:bodyPr wrap="square">
            <a:spAutoFit/>
          </a:bodyPr>
          <a:lstStyle/>
          <a:p>
            <a:r>
              <a:rPr lang="en-US" sz="3200" dirty="0">
                <a:solidFill>
                  <a:srgbClr val="003B5C"/>
                </a:solidFill>
                <a:latin typeface="FrutigerNeueLTW1G-Black"/>
              </a:rPr>
              <a:t>Continuous Vulnerability</a:t>
            </a:r>
          </a:p>
          <a:p>
            <a:r>
              <a:rPr lang="en-US" sz="3200" dirty="0">
                <a:solidFill>
                  <a:srgbClr val="003B5C"/>
                </a:solidFill>
                <a:latin typeface="FrutigerNeueLTW1G-Black"/>
              </a:rPr>
              <a:t>Assessment &amp; Remediation</a:t>
            </a:r>
          </a:p>
        </p:txBody>
      </p:sp>
      <p:sp>
        <p:nvSpPr>
          <p:cNvPr id="6" name="Rectangle 5"/>
          <p:cNvSpPr/>
          <p:nvPr/>
        </p:nvSpPr>
        <p:spPr>
          <a:xfrm>
            <a:off x="2810281" y="4034118"/>
            <a:ext cx="819391" cy="1395895"/>
          </a:xfrm>
          <a:prstGeom prst="rect">
            <a:avLst/>
          </a:prstGeom>
        </p:spPr>
        <p:txBody>
          <a:bodyPr wrap="none">
            <a:spAutoFit/>
          </a:bodyPr>
          <a:lstStyle/>
          <a:p>
            <a:r>
              <a:rPr lang="en-US" sz="8471" spc="662" dirty="0">
                <a:solidFill>
                  <a:srgbClr val="0086BF"/>
                </a:solidFill>
                <a:latin typeface="Calibri"/>
              </a:rPr>
              <a:t>5</a:t>
            </a:r>
            <a:endParaRPr lang="en-US" sz="1588" dirty="0"/>
          </a:p>
        </p:txBody>
      </p:sp>
      <p:sp>
        <p:nvSpPr>
          <p:cNvPr id="7" name="Rectangle 6"/>
          <p:cNvSpPr/>
          <p:nvPr/>
        </p:nvSpPr>
        <p:spPr>
          <a:xfrm>
            <a:off x="3533679" y="4235824"/>
            <a:ext cx="5729306" cy="1077218"/>
          </a:xfrm>
          <a:prstGeom prst="rect">
            <a:avLst/>
          </a:prstGeom>
        </p:spPr>
        <p:txBody>
          <a:bodyPr wrap="square">
            <a:spAutoFit/>
          </a:bodyPr>
          <a:lstStyle/>
          <a:p>
            <a:r>
              <a:rPr lang="en-US" sz="3200" dirty="0">
                <a:solidFill>
                  <a:srgbClr val="003B5C"/>
                </a:solidFill>
                <a:latin typeface="FrutigerNeueLTW1G-Black"/>
              </a:rPr>
              <a:t>Controlled Use of</a:t>
            </a:r>
          </a:p>
          <a:p>
            <a:r>
              <a:rPr lang="en-US" sz="3200" dirty="0">
                <a:solidFill>
                  <a:srgbClr val="003B5C"/>
                </a:solidFill>
                <a:latin typeface="FrutigerNeueLTW1G-Black"/>
              </a:rPr>
              <a:t>Administrative Privileges</a:t>
            </a:r>
          </a:p>
        </p:txBody>
      </p:sp>
    </p:spTree>
    <p:extLst>
      <p:ext uri="{BB962C8B-B14F-4D97-AF65-F5344CB8AC3E}">
        <p14:creationId xmlns:p14="http://schemas.microsoft.com/office/powerpoint/2010/main" val="38676194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Member Information Security</a:t>
            </a:r>
          </a:p>
        </p:txBody>
      </p:sp>
      <p:sp>
        <p:nvSpPr>
          <p:cNvPr id="3" name="Content Placeholder 2"/>
          <p:cNvSpPr>
            <a:spLocks noGrp="1"/>
          </p:cNvSpPr>
          <p:nvPr>
            <p:ph idx="1"/>
          </p:nvPr>
        </p:nvSpPr>
        <p:spPr>
          <a:xfrm>
            <a:off x="838200" y="1411550"/>
            <a:ext cx="10515600" cy="4765413"/>
          </a:xfrm>
        </p:spPr>
        <p:txBody>
          <a:bodyPr>
            <a:normAutofit/>
          </a:bodyPr>
          <a:lstStyle/>
          <a:p>
            <a:r>
              <a:rPr lang="en-US" sz="2400" dirty="0"/>
              <a:t>Social Engineering and Training</a:t>
            </a:r>
            <a:endParaRPr lang="en-US" dirty="0"/>
          </a:p>
        </p:txBody>
      </p:sp>
      <p:pic>
        <p:nvPicPr>
          <p:cNvPr id="4" name="Social Engineering">
            <a:hlinkClick r:id="" action="ppaction://media"/>
            <a:extLst>
              <a:ext uri="{FF2B5EF4-FFF2-40B4-BE49-F238E27FC236}">
                <a16:creationId xmlns:a16="http://schemas.microsoft.com/office/drawing/2014/main" id="{71B6E7A4-2DF5-41A3-8A8A-EC3B34F7C95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95130" y="1880926"/>
            <a:ext cx="7830105" cy="4611949"/>
          </a:xfrm>
          <a:prstGeom prst="rect">
            <a:avLst/>
          </a:prstGeom>
        </p:spPr>
      </p:pic>
    </p:spTree>
    <p:extLst>
      <p:ext uri="{BB962C8B-B14F-4D97-AF65-F5344CB8AC3E}">
        <p14:creationId xmlns:p14="http://schemas.microsoft.com/office/powerpoint/2010/main" val="98392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0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968188"/>
            <a:ext cx="9601200" cy="791601"/>
          </a:xfrm>
        </p:spPr>
        <p:txBody>
          <a:bodyPr>
            <a:normAutofit/>
          </a:bodyPr>
          <a:lstStyle/>
          <a:p>
            <a:r>
              <a:rPr lang="en-US" sz="4400" b="1" dirty="0"/>
              <a:t>OFR Examination Process</a:t>
            </a:r>
          </a:p>
        </p:txBody>
      </p:sp>
      <p:sp>
        <p:nvSpPr>
          <p:cNvPr id="3" name="Subtitle 2"/>
          <p:cNvSpPr>
            <a:spLocks noGrp="1"/>
          </p:cNvSpPr>
          <p:nvPr>
            <p:ph type="subTitle" idx="1"/>
          </p:nvPr>
        </p:nvSpPr>
        <p:spPr>
          <a:xfrm>
            <a:off x="1578634" y="2009955"/>
            <a:ext cx="9089365" cy="3247845"/>
          </a:xfrm>
        </p:spPr>
        <p:txBody>
          <a:bodyPr/>
          <a:lstStyle/>
          <a:p>
            <a:pPr marL="457200" indent="-457200" algn="l">
              <a:buAutoNum type="arabicPeriod"/>
            </a:pPr>
            <a:r>
              <a:rPr lang="en-US" sz="2000" dirty="0"/>
              <a:t>A well </a:t>
            </a:r>
            <a:r>
              <a:rPr lang="en-US" sz="2000" u="sng" dirty="0"/>
              <a:t>organized and completed </a:t>
            </a:r>
            <a:r>
              <a:rPr lang="en-US" sz="2000" dirty="0"/>
              <a:t>Pre- Exam Package = An </a:t>
            </a:r>
            <a:r>
              <a:rPr lang="en-US" sz="2000" u="sng" dirty="0"/>
              <a:t>efficient</a:t>
            </a:r>
            <a:r>
              <a:rPr lang="en-US" sz="2000" dirty="0"/>
              <a:t>/thorough review and less time on-site for the examiners.</a:t>
            </a:r>
          </a:p>
          <a:p>
            <a:pPr marL="457200" indent="-457200" algn="l">
              <a:buAutoNum type="arabicPeriod"/>
            </a:pPr>
            <a:r>
              <a:rPr lang="en-US" sz="2000" dirty="0"/>
              <a:t>Budgeted Hours.</a:t>
            </a:r>
          </a:p>
          <a:p>
            <a:pPr marL="457200" indent="-457200" algn="l">
              <a:buAutoNum type="arabicPeriod"/>
            </a:pPr>
            <a:r>
              <a:rPr lang="en-US" sz="2000" dirty="0"/>
              <a:t>NCUA Exam Participation.</a:t>
            </a:r>
          </a:p>
          <a:p>
            <a:pPr marL="457200" indent="-457200" algn="l">
              <a:buAutoNum type="arabicPeriod"/>
            </a:pPr>
            <a:r>
              <a:rPr lang="en-US" sz="2000" dirty="0"/>
              <a:t>Succession Planning and Management</a:t>
            </a:r>
          </a:p>
          <a:p>
            <a:pPr marL="457200" indent="-457200" algn="l">
              <a:buAutoNum type="arabicPeriod"/>
            </a:pPr>
            <a:r>
              <a:rPr lang="en-US" sz="2000" dirty="0"/>
              <a:t>Asset Liability Committee and an increasing rate environment. </a:t>
            </a:r>
          </a:p>
          <a:p>
            <a:pPr marL="457200" indent="-457200" algn="l">
              <a:buAutoNum type="arabicPeriod"/>
            </a:pPr>
            <a:r>
              <a:rPr lang="en-US" sz="2000" dirty="0"/>
              <a:t>More emphasis on </a:t>
            </a:r>
            <a:r>
              <a:rPr lang="en-US" sz="2000" u="sng" dirty="0"/>
              <a:t>off-site work, </a:t>
            </a:r>
            <a:r>
              <a:rPr lang="en-US" sz="2000" dirty="0"/>
              <a:t>see 1. above. Also, </a:t>
            </a:r>
            <a:r>
              <a:rPr lang="en-US" sz="2000" u="sng" dirty="0"/>
              <a:t>conference calls</a:t>
            </a:r>
            <a:r>
              <a:rPr lang="en-US" sz="2000" dirty="0"/>
              <a:t>. </a:t>
            </a:r>
          </a:p>
          <a:p>
            <a:pPr algn="l"/>
            <a:endParaRPr lang="en-US" dirty="0"/>
          </a:p>
        </p:txBody>
      </p:sp>
    </p:spTree>
    <p:extLst>
      <p:ext uri="{BB962C8B-B14F-4D97-AF65-F5344CB8AC3E}">
        <p14:creationId xmlns:p14="http://schemas.microsoft.com/office/powerpoint/2010/main" val="22480114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968188"/>
            <a:ext cx="9601200" cy="791601"/>
          </a:xfrm>
        </p:spPr>
        <p:txBody>
          <a:bodyPr>
            <a:normAutofit/>
          </a:bodyPr>
          <a:lstStyle/>
          <a:p>
            <a:r>
              <a:rPr lang="en-US" sz="4400" b="1" dirty="0"/>
              <a:t>OFR Examination Process</a:t>
            </a:r>
          </a:p>
        </p:txBody>
      </p:sp>
      <p:sp>
        <p:nvSpPr>
          <p:cNvPr id="3" name="Subtitle 2"/>
          <p:cNvSpPr>
            <a:spLocks noGrp="1"/>
          </p:cNvSpPr>
          <p:nvPr>
            <p:ph type="subTitle" idx="1"/>
          </p:nvPr>
        </p:nvSpPr>
        <p:spPr>
          <a:xfrm>
            <a:off x="1578634" y="2009955"/>
            <a:ext cx="9089365" cy="3247845"/>
          </a:xfrm>
        </p:spPr>
        <p:txBody>
          <a:bodyPr/>
          <a:lstStyle/>
          <a:p>
            <a:r>
              <a:rPr lang="en-US" sz="3200" dirty="0"/>
              <a:t>Succession</a:t>
            </a:r>
          </a:p>
          <a:p>
            <a:endParaRPr lang="en-US" sz="3200" dirty="0"/>
          </a:p>
          <a:p>
            <a:pPr algn="l"/>
            <a:endParaRPr lang="en-US" dirty="0"/>
          </a:p>
        </p:txBody>
      </p:sp>
    </p:spTree>
    <p:extLst>
      <p:ext uri="{BB962C8B-B14F-4D97-AF65-F5344CB8AC3E}">
        <p14:creationId xmlns:p14="http://schemas.microsoft.com/office/powerpoint/2010/main" val="876044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90800" y="894780"/>
            <a:ext cx="9601200" cy="791601"/>
          </a:xfrm>
        </p:spPr>
        <p:txBody>
          <a:bodyPr>
            <a:normAutofit/>
          </a:bodyPr>
          <a:lstStyle/>
          <a:p>
            <a:r>
              <a:rPr lang="en-US" sz="4400" b="1" dirty="0"/>
              <a:t>OFR Examination Process</a:t>
            </a:r>
          </a:p>
        </p:txBody>
      </p:sp>
      <p:sp>
        <p:nvSpPr>
          <p:cNvPr id="3" name="Subtitle 2"/>
          <p:cNvSpPr>
            <a:spLocks noGrp="1"/>
          </p:cNvSpPr>
          <p:nvPr>
            <p:ph type="subTitle" idx="1"/>
          </p:nvPr>
        </p:nvSpPr>
        <p:spPr>
          <a:xfrm>
            <a:off x="3477773" y="2303032"/>
            <a:ext cx="9089365" cy="1610323"/>
          </a:xfrm>
        </p:spPr>
        <p:txBody>
          <a:bodyPr/>
          <a:lstStyle/>
          <a:p>
            <a:pPr marL="342900" indent="-342900" algn="l">
              <a:buFont typeface="Arial" panose="020B0604020202020204" pitchFamily="34" charset="0"/>
              <a:buChar char="•"/>
            </a:pPr>
            <a:r>
              <a:rPr lang="en-US" sz="3200" dirty="0"/>
              <a:t>CU The Next Generation  -  Succession Planning</a:t>
            </a:r>
          </a:p>
          <a:p>
            <a:pPr marL="800100" lvl="1" indent="-342900" algn="l">
              <a:buFont typeface="Arial" panose="020B0604020202020204" pitchFamily="34" charset="0"/>
              <a:buChar char="•"/>
            </a:pPr>
            <a:r>
              <a:rPr lang="en-US" sz="3200" dirty="0"/>
              <a:t>Senior Staff / CEO</a:t>
            </a:r>
          </a:p>
          <a:p>
            <a:pPr marL="800100" lvl="1" indent="-342900" algn="l">
              <a:buFont typeface="Arial" panose="020B0604020202020204" pitchFamily="34" charset="0"/>
              <a:buChar char="•"/>
            </a:pPr>
            <a:r>
              <a:rPr lang="en-US" sz="3200" dirty="0"/>
              <a:t>Board and Committees</a:t>
            </a:r>
          </a:p>
          <a:p>
            <a:pPr lvl="1" algn="l"/>
            <a:endParaRPr lang="en-US" sz="1600" dirty="0"/>
          </a:p>
          <a:p>
            <a:pPr algn="l"/>
            <a:endParaRPr lang="en-US" dirty="0"/>
          </a:p>
        </p:txBody>
      </p:sp>
      <p:pic>
        <p:nvPicPr>
          <p:cNvPr id="3074" name="Picture 2" descr="http://www.gstatic.com/tv/thumb/tvbanners/183887/p183887_b_v8_ah.jpg">
            <a:extLst>
              <a:ext uri="{FF2B5EF4-FFF2-40B4-BE49-F238E27FC236}">
                <a16:creationId xmlns:a16="http://schemas.microsoft.com/office/drawing/2014/main" id="{74748B15-187D-421A-98BC-8D4CF8DDA26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0307" y="1362807"/>
            <a:ext cx="2754923" cy="413238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captain kirk picard janeway">
            <a:extLst>
              <a:ext uri="{FF2B5EF4-FFF2-40B4-BE49-F238E27FC236}">
                <a16:creationId xmlns:a16="http://schemas.microsoft.com/office/drawing/2014/main" id="{88172E07-573E-4B8A-8383-4A03B31338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7137" y="4063511"/>
            <a:ext cx="3681779" cy="2454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3204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968188"/>
            <a:ext cx="9601200" cy="791601"/>
          </a:xfrm>
        </p:spPr>
        <p:txBody>
          <a:bodyPr>
            <a:normAutofit/>
          </a:bodyPr>
          <a:lstStyle/>
          <a:p>
            <a:r>
              <a:rPr lang="en-US" sz="4400" b="1" dirty="0"/>
              <a:t>OFR Examination Process</a:t>
            </a:r>
          </a:p>
        </p:txBody>
      </p:sp>
      <p:sp>
        <p:nvSpPr>
          <p:cNvPr id="3" name="Subtitle 2"/>
          <p:cNvSpPr>
            <a:spLocks noGrp="1"/>
          </p:cNvSpPr>
          <p:nvPr>
            <p:ph type="subTitle" idx="1"/>
          </p:nvPr>
        </p:nvSpPr>
        <p:spPr>
          <a:xfrm>
            <a:off x="1578634" y="2009955"/>
            <a:ext cx="9089365" cy="3247845"/>
          </a:xfrm>
        </p:spPr>
        <p:txBody>
          <a:bodyPr/>
          <a:lstStyle/>
          <a:p>
            <a:r>
              <a:rPr lang="en-US" sz="3200" dirty="0"/>
              <a:t>More Emphasis on Off Site</a:t>
            </a:r>
          </a:p>
          <a:p>
            <a:pPr algn="l"/>
            <a:endParaRPr lang="en-US" dirty="0"/>
          </a:p>
        </p:txBody>
      </p:sp>
    </p:spTree>
    <p:extLst>
      <p:ext uri="{BB962C8B-B14F-4D97-AF65-F5344CB8AC3E}">
        <p14:creationId xmlns:p14="http://schemas.microsoft.com/office/powerpoint/2010/main" val="25297163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91FA6-28DE-404E-BB7E-2414052F78C6}"/>
              </a:ext>
            </a:extLst>
          </p:cNvPr>
          <p:cNvSpPr>
            <a:spLocks noGrp="1"/>
          </p:cNvSpPr>
          <p:nvPr>
            <p:ph type="title"/>
          </p:nvPr>
        </p:nvSpPr>
        <p:spPr/>
        <p:txBody>
          <a:bodyPr/>
          <a:lstStyle/>
          <a:p>
            <a:r>
              <a:rPr lang="en-US" dirty="0"/>
              <a:t>Conference calls</a:t>
            </a:r>
          </a:p>
        </p:txBody>
      </p:sp>
      <p:pic>
        <p:nvPicPr>
          <p:cNvPr id="5" name="A Conference Call in Real Life">
            <a:hlinkClick r:id="" action="ppaction://media"/>
            <a:extLst>
              <a:ext uri="{FF2B5EF4-FFF2-40B4-BE49-F238E27FC236}">
                <a16:creationId xmlns:a16="http://schemas.microsoft.com/office/drawing/2014/main" id="{E3568A51-33ED-4D8B-8874-640BD9473B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31676" y="1471474"/>
            <a:ext cx="8134350" cy="4572000"/>
          </a:xfrm>
          <a:prstGeom prst="rect">
            <a:avLst/>
          </a:prstGeom>
        </p:spPr>
      </p:pic>
    </p:spTree>
    <p:extLst>
      <p:ext uri="{BB962C8B-B14F-4D97-AF65-F5344CB8AC3E}">
        <p14:creationId xmlns:p14="http://schemas.microsoft.com/office/powerpoint/2010/main" val="1845418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0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E222D-9A68-4990-A492-6E22BFC61C4D}"/>
              </a:ext>
            </a:extLst>
          </p:cNvPr>
          <p:cNvSpPr>
            <a:spLocks noGrp="1"/>
          </p:cNvSpPr>
          <p:nvPr>
            <p:ph type="title"/>
          </p:nvPr>
        </p:nvSpPr>
        <p:spPr>
          <a:xfrm>
            <a:off x="660919" y="2103437"/>
            <a:ext cx="10515600" cy="1325563"/>
          </a:xfrm>
        </p:spPr>
        <p:txBody>
          <a:bodyPr>
            <a:normAutofit/>
          </a:bodyPr>
          <a:lstStyle/>
          <a:p>
            <a:pPr algn="ctr"/>
            <a:r>
              <a:rPr lang="en-US" sz="6600" dirty="0"/>
              <a:t>Questions???</a:t>
            </a:r>
          </a:p>
        </p:txBody>
      </p:sp>
    </p:spTree>
    <p:extLst>
      <p:ext uri="{BB962C8B-B14F-4D97-AF65-F5344CB8AC3E}">
        <p14:creationId xmlns:p14="http://schemas.microsoft.com/office/powerpoint/2010/main" val="801884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Return on Average Assets (ROAA)</a:t>
            </a:r>
          </a:p>
        </p:txBody>
      </p:sp>
      <p:sp>
        <p:nvSpPr>
          <p:cNvPr id="3" name="Content Placeholder 2"/>
          <p:cNvSpPr>
            <a:spLocks noGrp="1"/>
          </p:cNvSpPr>
          <p:nvPr>
            <p:ph idx="1"/>
          </p:nvPr>
        </p:nvSpPr>
        <p:spPr/>
        <p:txBody>
          <a:bodyPr/>
          <a:lstStyle/>
          <a:p>
            <a:r>
              <a:rPr lang="en-US" dirty="0"/>
              <a:t>Credit Unions are generally more profitable. </a:t>
            </a:r>
          </a:p>
          <a:p>
            <a:r>
              <a:rPr lang="en-US" dirty="0"/>
              <a:t>For 2018, approximately 29% or 19 credit unions reported a ROAA between 0.0% and 0.49%, 44% or 29 credit unions reported a ROAA between 0.50% and 0.99%, and 20% or 13 credit unions reported a ROAA at or above 1.00%.  An increase in each of the top two brackets. </a:t>
            </a:r>
          </a:p>
          <a:p>
            <a:endParaRPr lang="en-US" dirty="0"/>
          </a:p>
        </p:txBody>
      </p:sp>
    </p:spTree>
    <p:extLst>
      <p:ext uri="{BB962C8B-B14F-4D97-AF65-F5344CB8AC3E}">
        <p14:creationId xmlns:p14="http://schemas.microsoft.com/office/powerpoint/2010/main" val="9815726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1600" dirty="0"/>
              <a:t>The information conveyed via the videos and slides is educational information and not an endorsement of any particular vendor.  The information is the opinion of the source, or speaker and not necessarily OFR. </a:t>
            </a:r>
          </a:p>
        </p:txBody>
      </p:sp>
    </p:spTree>
    <p:extLst>
      <p:ext uri="{BB962C8B-B14F-4D97-AF65-F5344CB8AC3E}">
        <p14:creationId xmlns:p14="http://schemas.microsoft.com/office/powerpoint/2010/main" val="3380287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Contact Information:</a:t>
            </a:r>
          </a:p>
        </p:txBody>
      </p:sp>
      <p:sp>
        <p:nvSpPr>
          <p:cNvPr id="3" name="Content Placeholder 2"/>
          <p:cNvSpPr>
            <a:spLocks noGrp="1"/>
          </p:cNvSpPr>
          <p:nvPr>
            <p:ph idx="1"/>
          </p:nvPr>
        </p:nvSpPr>
        <p:spPr/>
        <p:txBody>
          <a:bodyPr/>
          <a:lstStyle/>
          <a:p>
            <a:endParaRPr lang="en-US" dirty="0"/>
          </a:p>
          <a:p>
            <a:endParaRPr lang="en-US" dirty="0"/>
          </a:p>
          <a:p>
            <a:r>
              <a:rPr lang="en-US" dirty="0"/>
              <a:t>Dave Molitor</a:t>
            </a:r>
          </a:p>
          <a:p>
            <a:r>
              <a:rPr lang="en-US" dirty="0">
                <a:hlinkClick r:id="rId2"/>
              </a:rPr>
              <a:t>David.Molitor@FLOFR.com</a:t>
            </a:r>
            <a:r>
              <a:rPr lang="en-US" dirty="0"/>
              <a:t>  813-218-5360</a:t>
            </a:r>
          </a:p>
        </p:txBody>
      </p:sp>
      <p:pic>
        <p:nvPicPr>
          <p:cNvPr id="5" name="Picture 4">
            <a:extLst>
              <a:ext uri="{FF2B5EF4-FFF2-40B4-BE49-F238E27FC236}">
                <a16:creationId xmlns:a16="http://schemas.microsoft.com/office/drawing/2014/main" id="{1218885A-F4B2-49F9-B6ED-D41BE40D0ADD}"/>
              </a:ext>
            </a:extLst>
          </p:cNvPr>
          <p:cNvPicPr>
            <a:picLocks noChangeAspect="1"/>
          </p:cNvPicPr>
          <p:nvPr/>
        </p:nvPicPr>
        <p:blipFill>
          <a:blip r:embed="rId3"/>
          <a:stretch>
            <a:fillRect/>
          </a:stretch>
        </p:blipFill>
        <p:spPr>
          <a:xfrm>
            <a:off x="202287" y="152400"/>
            <a:ext cx="1931313" cy="1912483"/>
          </a:xfrm>
          <a:prstGeom prst="rect">
            <a:avLst/>
          </a:prstGeom>
        </p:spPr>
      </p:pic>
    </p:spTree>
    <p:extLst>
      <p:ext uri="{BB962C8B-B14F-4D97-AF65-F5344CB8AC3E}">
        <p14:creationId xmlns:p14="http://schemas.microsoft.com/office/powerpoint/2010/main" val="1745454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0" name="Rectangle 18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dirty="0">
                <a:solidFill>
                  <a:srgbClr val="FFFFFF"/>
                </a:solidFill>
                <a:latin typeface="+mj-lt"/>
                <a:ea typeface="+mj-ea"/>
                <a:cs typeface="+mj-cs"/>
              </a:rPr>
              <a:t>Econ 101 – Housing</a:t>
            </a:r>
            <a:br>
              <a:rPr lang="en-US" sz="4800" kern="1200" dirty="0">
                <a:solidFill>
                  <a:srgbClr val="FFFFFF"/>
                </a:solidFill>
                <a:latin typeface="+mj-lt"/>
                <a:ea typeface="+mj-ea"/>
                <a:cs typeface="+mj-cs"/>
              </a:rPr>
            </a:br>
            <a:r>
              <a:rPr lang="en-US" sz="4800" kern="1200" dirty="0">
                <a:solidFill>
                  <a:srgbClr val="FFFFFF"/>
                </a:solidFill>
                <a:latin typeface="+mj-lt"/>
                <a:ea typeface="+mj-ea"/>
                <a:cs typeface="+mj-cs"/>
              </a:rPr>
              <a:t>Median</a:t>
            </a:r>
            <a:br>
              <a:rPr lang="en-US" sz="4800" kern="1200" dirty="0">
                <a:solidFill>
                  <a:srgbClr val="FFFFFF"/>
                </a:solidFill>
                <a:latin typeface="+mj-lt"/>
                <a:ea typeface="+mj-ea"/>
                <a:cs typeface="+mj-cs"/>
              </a:rPr>
            </a:br>
            <a:r>
              <a:rPr lang="en-US" sz="4800" kern="1200" dirty="0">
                <a:solidFill>
                  <a:srgbClr val="FFFFFF"/>
                </a:solidFill>
                <a:latin typeface="+mj-lt"/>
                <a:ea typeface="+mj-ea"/>
                <a:cs typeface="+mj-cs"/>
              </a:rPr>
              <a:t>$257,500</a:t>
            </a:r>
          </a:p>
        </p:txBody>
      </p:sp>
      <p:cxnSp>
        <p:nvCxnSpPr>
          <p:cNvPr id="192" name="Straight Connector 19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13" name="Picture 312" descr="Dec-2018-Fla-single-family-summary  -  Compatibility Mode - Word">
            <a:extLst>
              <a:ext uri="{FF2B5EF4-FFF2-40B4-BE49-F238E27FC236}">
                <a16:creationId xmlns:a16="http://schemas.microsoft.com/office/drawing/2014/main" id="{E41C63C5-0599-4E5B-9319-8F10D83EF9FC}"/>
              </a:ext>
            </a:extLst>
          </p:cNvPr>
          <p:cNvPicPr/>
          <p:nvPr/>
        </p:nvPicPr>
        <p:blipFill rotWithShape="1">
          <a:blip r:embed="rId2" cstate="print">
            <a:extLst>
              <a:ext uri="{28A0092B-C50C-407E-A947-70E740481C1C}">
                <a14:useLocalDpi xmlns:a14="http://schemas.microsoft.com/office/drawing/2010/main" val="0"/>
              </a:ext>
            </a:extLst>
          </a:blip>
          <a:srcRect l="30237" t="10582" r="16906"/>
          <a:stretch/>
        </p:blipFill>
        <p:spPr bwMode="auto">
          <a:xfrm>
            <a:off x="4669190" y="321177"/>
            <a:ext cx="6980172" cy="6052192"/>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3155722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CCC73F1-6280-4080-8E00-895767FEF0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8498" y="66252"/>
            <a:ext cx="7891325" cy="6592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12007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381000" y="95250"/>
          <a:ext cx="8667750" cy="6286500"/>
          <a:chOff x="381000" y="95250"/>
          <a:chExt cx="8667750" cy="6286500"/>
        </a:xfrm>
      </p:grpSpPr>
      <p:pic>
        <p:nvPicPr>
          <p:cNvPr id="3" name="FRED Graph Chart" descr="FRED Graph">
            <a:hlinkClick r:id="rId3" tooltip="View this chart in your browser. "/>
          </p:cNvPr>
          <p:cNvPicPr>
            <a:picLocks noChangeAspect="1"/>
          </p:cNvPicPr>
          <p:nvPr/>
        </p:nvPicPr>
        <p:blipFill>
          <a:blip r:embed="rId4"/>
          <a:stretch>
            <a:fillRect/>
          </a:stretch>
        </p:blipFill>
        <p:spPr>
          <a:xfrm>
            <a:off x="1138335" y="949911"/>
            <a:ext cx="9787812" cy="5831879"/>
          </a:xfrm>
          <a:prstGeom prst="rect">
            <a:avLst/>
          </a:prstGeom>
        </p:spPr>
      </p:pic>
      <p:sp>
        <p:nvSpPr>
          <p:cNvPr id="2" name="TextBox 1"/>
          <p:cNvSpPr txBox="1"/>
          <p:nvPr/>
        </p:nvSpPr>
        <p:spPr>
          <a:xfrm>
            <a:off x="1905000" y="95251"/>
            <a:ext cx="7620000" cy="461665"/>
          </a:xfrm>
          <a:prstGeom prst="rect">
            <a:avLst/>
          </a:prstGeom>
        </p:spPr>
        <p:txBody>
          <a:bodyPr lIns="91440" tIns="45720" rIns="91440" bIns="45720" rtlCol="0">
            <a:spAutoFit/>
          </a:bodyPr>
          <a:lstStyle/>
          <a:p>
            <a:pPr algn="ctr" fontAlgn="base"/>
            <a:r>
              <a:rPr lang="en-US" sz="2400">
                <a:solidFill>
                  <a:srgbClr val="333333">
                    <a:alpha val="20000"/>
                  </a:srgbClr>
                </a:solidFill>
                <a:latin typeface="Calibri"/>
              </a:rPr>
              <a:t> </a:t>
            </a:r>
          </a:p>
        </p:txBody>
      </p:sp>
      <p:sp>
        <p:nvSpPr>
          <p:cNvPr id="4" name="TextBox 3">
            <a:extLst>
              <a:ext uri="{FF2B5EF4-FFF2-40B4-BE49-F238E27FC236}">
                <a16:creationId xmlns:a16="http://schemas.microsoft.com/office/drawing/2014/main" id="{98E3397F-13BE-4DB9-A7D0-FD00D66DAE75}"/>
              </a:ext>
            </a:extLst>
          </p:cNvPr>
          <p:cNvSpPr txBox="1"/>
          <p:nvPr/>
        </p:nvSpPr>
        <p:spPr>
          <a:xfrm>
            <a:off x="1997477" y="363984"/>
            <a:ext cx="7430608" cy="523220"/>
          </a:xfrm>
          <a:prstGeom prst="rect">
            <a:avLst/>
          </a:prstGeom>
          <a:noFill/>
        </p:spPr>
        <p:txBody>
          <a:bodyPr wrap="square" rtlCol="0">
            <a:spAutoFit/>
          </a:bodyPr>
          <a:lstStyle/>
          <a:p>
            <a:pPr algn="ctr"/>
            <a:r>
              <a:rPr lang="en-US" sz="2800" dirty="0"/>
              <a:t>Unemployment and Delinquency Are Related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B1D97DF7-5F37-4267-89ED-B5C2D66382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1617" y="503538"/>
            <a:ext cx="7971750" cy="596825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5CE1C75-F7BC-4AAE-A40F-714534152144}"/>
              </a:ext>
            </a:extLst>
          </p:cNvPr>
          <p:cNvSpPr>
            <a:spLocks noChangeArrowheads="1"/>
          </p:cNvSpPr>
          <p:nvPr/>
        </p:nvSpPr>
        <p:spPr bwMode="auto">
          <a:xfrm>
            <a:off x="4101142" y="601963"/>
            <a:ext cx="7976442" cy="4828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en-US"/>
          </a:p>
        </p:txBody>
      </p:sp>
      <p:sp>
        <p:nvSpPr>
          <p:cNvPr id="3" name="Rectangle 3">
            <a:extLst>
              <a:ext uri="{FF2B5EF4-FFF2-40B4-BE49-F238E27FC236}">
                <a16:creationId xmlns:a16="http://schemas.microsoft.com/office/drawing/2014/main" id="{77C5AAC4-C83A-4085-9637-78A3AE954268}"/>
              </a:ext>
            </a:extLst>
          </p:cNvPr>
          <p:cNvSpPr>
            <a:spLocks noChangeArrowheads="1"/>
          </p:cNvSpPr>
          <p:nvPr/>
        </p:nvSpPr>
        <p:spPr bwMode="auto">
          <a:xfrm>
            <a:off x="2821616" y="0"/>
            <a:ext cx="18017375" cy="639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79122" tIns="53958"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sng" strike="noStrike" cap="none" normalizeH="0" baseline="0" dirty="0">
                <a:ln>
                  <a:noFill/>
                </a:ln>
                <a:solidFill>
                  <a:srgbClr val="305197"/>
                </a:solidFill>
                <a:effectLst/>
                <a:latin typeface="Arial" panose="020B0604020202020204" pitchFamily="34" charset="0"/>
                <a:cs typeface="Arial" panose="020B0604020202020204" pitchFamily="34" charset="0"/>
              </a:rPr>
              <a:t>3</a:t>
            </a:r>
            <a:r>
              <a:rPr kumimoji="0" lang="en-US" altLang="en-US" sz="2000" b="1" i="0" u="sng" strike="noStrike" cap="none" normalizeH="0" baseline="30000" dirty="0">
                <a:ln>
                  <a:noFill/>
                </a:ln>
                <a:solidFill>
                  <a:srgbClr val="305197"/>
                </a:solidFill>
                <a:effectLst/>
                <a:latin typeface="Arial" panose="020B0604020202020204" pitchFamily="34" charset="0"/>
                <a:cs typeface="Arial" panose="020B0604020202020204" pitchFamily="34" charset="0"/>
              </a:rPr>
              <a:t>rd</a:t>
            </a:r>
            <a:r>
              <a:rPr kumimoji="0" lang="en-US" altLang="en-US" sz="2000" b="1" i="0" u="sng" strike="noStrike" cap="none" normalizeH="0" baseline="0" dirty="0">
                <a:ln>
                  <a:noFill/>
                </a:ln>
                <a:solidFill>
                  <a:srgbClr val="305197"/>
                </a:solidFill>
                <a:effectLst/>
                <a:latin typeface="Arial" panose="020B0604020202020204" pitchFamily="34" charset="0"/>
                <a:cs typeface="Arial" panose="020B0604020202020204" pitchFamily="34" charset="0"/>
              </a:rPr>
              <a:t> Quarter Median Total Delinquency Rate (NCUA)		</a:t>
            </a:r>
            <a:endParaRPr kumimoji="0" lang="en-US" alt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Rectangle 4">
            <a:extLst>
              <a:ext uri="{FF2B5EF4-FFF2-40B4-BE49-F238E27FC236}">
                <a16:creationId xmlns:a16="http://schemas.microsoft.com/office/drawing/2014/main" id="{D01D3304-E4EE-4998-A0E4-40952E8C8660}"/>
              </a:ext>
            </a:extLst>
          </p:cNvPr>
          <p:cNvSpPr>
            <a:spLocks noChangeArrowheads="1"/>
          </p:cNvSpPr>
          <p:nvPr/>
        </p:nvSpPr>
        <p:spPr bwMode="auto">
          <a:xfrm>
            <a:off x="2821616" y="503538"/>
            <a:ext cx="45719" cy="4571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5" name="Rectangle 6">
            <a:extLst>
              <a:ext uri="{FF2B5EF4-FFF2-40B4-BE49-F238E27FC236}">
                <a16:creationId xmlns:a16="http://schemas.microsoft.com/office/drawing/2014/main" id="{D45C4830-19CE-43E6-9801-ACA188CC9D79}"/>
              </a:ext>
            </a:extLst>
          </p:cNvPr>
          <p:cNvSpPr>
            <a:spLocks noChangeArrowheads="1"/>
          </p:cNvSpPr>
          <p:nvPr/>
        </p:nvSpPr>
        <p:spPr bwMode="auto">
          <a:xfrm>
            <a:off x="2821616" y="4287999"/>
            <a:ext cx="1801737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a:ln>
                  <a:noFill/>
                </a:ln>
                <a:solidFill>
                  <a:schemeClr val="tx1"/>
                </a:solidFill>
                <a:effectLst/>
                <a:ea typeface="Times New Roman" panose="02020603050405020304" pitchFamily="18"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855568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5C360F-4EBA-448C-884C-43721679CCA7}"/>
              </a:ext>
            </a:extLst>
          </p:cNvPr>
          <p:cNvSpPr/>
          <p:nvPr/>
        </p:nvSpPr>
        <p:spPr>
          <a:xfrm>
            <a:off x="783771" y="802433"/>
            <a:ext cx="10506270" cy="2893100"/>
          </a:xfrm>
          <a:prstGeom prst="rect">
            <a:avLst/>
          </a:prstGeom>
        </p:spPr>
        <p:txBody>
          <a:bodyPr wrap="square">
            <a:spAutoFit/>
          </a:bodyPr>
          <a:lstStyle/>
          <a:p>
            <a:pPr fontAlgn="base"/>
            <a:r>
              <a:rPr lang="en-US" sz="3200" dirty="0">
                <a:solidFill>
                  <a:srgbClr val="0068FF"/>
                </a:solidFill>
                <a:latin typeface="BWHaasGrotesk-55Roman-Web"/>
              </a:rPr>
              <a:t>Economics</a:t>
            </a:r>
          </a:p>
          <a:p>
            <a:pPr fontAlgn="base"/>
            <a:r>
              <a:rPr lang="en-US" sz="4800" b="1" dirty="0">
                <a:solidFill>
                  <a:srgbClr val="000000"/>
                </a:solidFill>
                <a:latin typeface="PublicoHeadline-Bold-Web"/>
              </a:rPr>
              <a:t>Yield Curve Tells the Fed to Hold on Rates</a:t>
            </a:r>
          </a:p>
          <a:p>
            <a:pPr fontAlgn="base"/>
            <a:r>
              <a:rPr lang="en-US" dirty="0">
                <a:solidFill>
                  <a:srgbClr val="000000"/>
                </a:solidFill>
                <a:latin typeface="inherit"/>
              </a:rPr>
              <a:t>If this keeps up, a key recession warning indicator soon will be flashing red.</a:t>
            </a:r>
          </a:p>
          <a:p>
            <a:pPr fontAlgn="base"/>
            <a:r>
              <a:rPr lang="en-US" dirty="0">
                <a:solidFill>
                  <a:srgbClr val="000000"/>
                </a:solidFill>
                <a:latin typeface="BWHaasGrotesk-55Roman-Web"/>
              </a:rPr>
              <a:t>By </a:t>
            </a:r>
            <a:r>
              <a:rPr lang="en-US" dirty="0">
                <a:solidFill>
                  <a:srgbClr val="000000"/>
                </a:solidFill>
                <a:latin typeface="inherit"/>
                <a:hlinkClick r:id="rId2"/>
              </a:rPr>
              <a:t>Noah Smith</a:t>
            </a:r>
            <a:endParaRPr lang="en-US" dirty="0">
              <a:solidFill>
                <a:srgbClr val="000000"/>
              </a:solidFill>
              <a:latin typeface="inherit"/>
            </a:endParaRPr>
          </a:p>
          <a:p>
            <a:pPr fontAlgn="base"/>
            <a:r>
              <a:rPr lang="en-US" dirty="0">
                <a:solidFill>
                  <a:srgbClr val="000000"/>
                </a:solidFill>
                <a:latin typeface="BWHaasGrotesk-55Roman-Web"/>
              </a:rPr>
              <a:t>January 2, 2019</a:t>
            </a:r>
            <a:endParaRPr lang="en-US" b="0" i="0" dirty="0">
              <a:solidFill>
                <a:srgbClr val="000000"/>
              </a:solidFill>
              <a:effectLst/>
              <a:latin typeface="BWHaasGrotesk-55Roman-Web"/>
            </a:endParaRPr>
          </a:p>
        </p:txBody>
      </p:sp>
    </p:spTree>
    <p:extLst>
      <p:ext uri="{BB962C8B-B14F-4D97-AF65-F5344CB8AC3E}">
        <p14:creationId xmlns:p14="http://schemas.microsoft.com/office/powerpoint/2010/main" val="33646152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TotalTime>
  <Words>1535</Words>
  <Application>Microsoft Office PowerPoint</Application>
  <PresentationFormat>Widescreen</PresentationFormat>
  <Paragraphs>177</Paragraphs>
  <Slides>41</Slides>
  <Notes>3</Notes>
  <HiddenSlides>0</HiddenSlides>
  <MMClips>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41</vt:i4>
      </vt:variant>
    </vt:vector>
  </HeadingPairs>
  <TitlesOfParts>
    <vt:vector size="52" baseType="lpstr">
      <vt:lpstr>Arial</vt:lpstr>
      <vt:lpstr>BWHaasGrotesk-55Roman-Web</vt:lpstr>
      <vt:lpstr>Calibri</vt:lpstr>
      <vt:lpstr>Calibri Light</vt:lpstr>
      <vt:lpstr>FrutigerNeueLTW1G-Black</vt:lpstr>
      <vt:lpstr>Gill Sans MT</vt:lpstr>
      <vt:lpstr>inherit</vt:lpstr>
      <vt:lpstr>PublicoHeadline-Bold-Web</vt:lpstr>
      <vt:lpstr>Source Sans Pro</vt:lpstr>
      <vt:lpstr>Times New Roman</vt:lpstr>
      <vt:lpstr>Office Theme</vt:lpstr>
      <vt:lpstr>PowerPoint Presentation</vt:lpstr>
      <vt:lpstr>PowerPoint Presentation</vt:lpstr>
      <vt:lpstr>Number of Credit Unions by Asset Size</vt:lpstr>
      <vt:lpstr>Return on Average Assets (ROAA)</vt:lpstr>
      <vt:lpstr>Econ 101 – Housing Median $257,500</vt:lpstr>
      <vt:lpstr>PowerPoint Presentation</vt:lpstr>
      <vt:lpstr>PowerPoint Presentation</vt:lpstr>
      <vt:lpstr>PowerPoint Presentation</vt:lpstr>
      <vt:lpstr>PowerPoint Presentation</vt:lpstr>
      <vt:lpstr>PowerPoint Presentation</vt:lpstr>
      <vt:lpstr>Auto Prices </vt:lpstr>
      <vt:lpstr>PowerPoint Presentation</vt:lpstr>
      <vt:lpstr>Auto Prices </vt:lpstr>
      <vt:lpstr>Prime vs Subprime Auto </vt:lpstr>
      <vt:lpstr>PowerPoint Presentation</vt:lpstr>
      <vt:lpstr>PowerPoint Presentation</vt:lpstr>
      <vt:lpstr>PowerPoint Presentation</vt:lpstr>
      <vt:lpstr>PowerPoint Presentation</vt:lpstr>
      <vt:lpstr>Member Information Security</vt:lpstr>
      <vt:lpstr>Member Information Security (continued)</vt:lpstr>
      <vt:lpstr>Top Examiner Review Questions</vt:lpstr>
      <vt:lpstr>Spear Phishing</vt:lpstr>
      <vt:lpstr>Will This Affect Me???</vt:lpstr>
      <vt:lpstr>Will This Affect Me??? (cont)</vt:lpstr>
      <vt:lpstr>Will This Affect Me??? (cont)</vt:lpstr>
      <vt:lpstr>Credit Union Times - 06/14/2017</vt:lpstr>
      <vt:lpstr>Cyber Security Control Basics</vt:lpstr>
      <vt:lpstr>Top Five Things</vt:lpstr>
      <vt:lpstr>Cyber Security – First Five Controls (of 20) from: The Center for Information Security CIS</vt:lpstr>
      <vt:lpstr>Cyber Security – First Five Controls</vt:lpstr>
      <vt:lpstr>Cyber Security – First Five Controls</vt:lpstr>
      <vt:lpstr>Cyber Security – First Five Controls</vt:lpstr>
      <vt:lpstr>Member Information Security</vt:lpstr>
      <vt:lpstr>OFR Examination Process</vt:lpstr>
      <vt:lpstr>OFR Examination Process</vt:lpstr>
      <vt:lpstr>OFR Examination Process</vt:lpstr>
      <vt:lpstr>OFR Examination Process</vt:lpstr>
      <vt:lpstr>Conference calls</vt:lpstr>
      <vt:lpstr>Questions???</vt:lpstr>
      <vt:lpstr>PowerPoint Presentation</vt:lpstr>
      <vt:lpstr>                   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Molitor, David C</dc:creator>
  <cp:lastModifiedBy>Jordan Burroughs</cp:lastModifiedBy>
  <cp:revision>20</cp:revision>
  <dcterms:created xsi:type="dcterms:W3CDTF">2019-02-09T22:12:19Z</dcterms:created>
  <dcterms:modified xsi:type="dcterms:W3CDTF">2019-02-12T03:47:12Z</dcterms:modified>
</cp:coreProperties>
</file>